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sldIdLst>
    <p:sldId id="271" r:id="rId2"/>
    <p:sldId id="280" r:id="rId3"/>
    <p:sldId id="281" r:id="rId4"/>
    <p:sldId id="282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15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4660" autoAdjust="0"/>
  </p:normalViewPr>
  <p:slideViewPr>
    <p:cSldViewPr snapToGrid="0">
      <p:cViewPr varScale="1">
        <p:scale>
          <a:sx n="44" d="100"/>
          <a:sy n="44" d="100"/>
        </p:scale>
        <p:origin x="19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16428-D0C4-44B1-A3D3-8B5710EF036E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3E2EE-67F6-4089-B096-4AF4D57D59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477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78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986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555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399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102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0537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</a:t>
            </a:r>
            <a:r>
              <a:rPr lang="en-US" baseline="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5621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828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8901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259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145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First example: create a row (&lt;div class="row"&gt;). Then, add the desired number of columns (tags with appropriate .col-*-* classes). The first star (*) represents the responsiveness: </a:t>
            </a:r>
            <a:r>
              <a:rPr lang="en-GB" sz="1200" b="0" i="0" dirty="0" err="1">
                <a:effectLst/>
                <a:latin typeface="+mn-lt"/>
                <a:ea typeface="+mn-ea"/>
                <a:cs typeface="+mn-cs"/>
                <a:sym typeface="Calibri"/>
              </a:rPr>
              <a:t>sm</a:t>
            </a:r>
            <a:r>
              <a:rPr lang="en-GB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 md, </a:t>
            </a:r>
            <a:r>
              <a:rPr lang="en-GB" sz="1200" b="0" i="0" dirty="0" err="1">
                <a:effectLst/>
                <a:latin typeface="+mn-lt"/>
                <a:ea typeface="+mn-ea"/>
                <a:cs typeface="+mn-cs"/>
                <a:sym typeface="Calibri"/>
              </a:rPr>
              <a:t>lg</a:t>
            </a:r>
            <a:r>
              <a:rPr lang="en-GB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 or xl, while the second star represents a number, which should add up to 12 for each row.</a:t>
            </a:r>
          </a:p>
          <a:p>
            <a:endParaRPr lang="en-GB" sz="1200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GB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Second example: instead of adding a number to each col, let bootstrap handle the layout, to create equal width columns: two "col" elements = 50% width to each col. three cols = 33.33% width to each col. four cols = 25% width, etc. You can also use .</a:t>
            </a:r>
            <a:r>
              <a:rPr lang="en-GB" sz="1200" b="0" i="0" dirty="0" err="1">
                <a:effectLst/>
                <a:latin typeface="+mn-lt"/>
                <a:ea typeface="+mn-ea"/>
                <a:cs typeface="+mn-cs"/>
                <a:sym typeface="Calibri"/>
              </a:rPr>
              <a:t>col-sm|md|lg|xl</a:t>
            </a:r>
            <a:r>
              <a:rPr lang="en-GB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 to make the columns responsive.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7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1296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981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09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59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21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69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78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67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59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1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90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26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7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SG" sz="1200" dirty="0">
              <a:effectLst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86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657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701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492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904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r>
              <a:rPr lang="en-US" dirty="0"/>
              <a:t>You</a:t>
            </a:r>
            <a:r>
              <a:rPr lang="en-US" baseline="0" dirty="0"/>
              <a:t> may demo and get the students to try.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707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660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24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61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ody Level One…"/>
          <p:cNvSpPr txBox="1">
            <a:spLocks noGrp="1"/>
          </p:cNvSpPr>
          <p:nvPr>
            <p:ph type="body" idx="1"/>
          </p:nvPr>
        </p:nvSpPr>
        <p:spPr>
          <a:xfrm>
            <a:off x="428849" y="1571612"/>
            <a:ext cx="8234443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92038" y="6367867"/>
            <a:ext cx="183940" cy="202417"/>
          </a:xfrm>
          <a:prstGeom prst="rect">
            <a:avLst/>
          </a:prstGeom>
        </p:spPr>
        <p:txBody>
          <a:bodyPr/>
          <a:lstStyle>
            <a:lvl1pPr algn="ctr">
              <a:defRPr sz="600" i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4449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242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70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004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218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01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861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16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060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D2F78-00C7-4A71-91DD-72E63C23E36A}" type="datetimeFigureOut">
              <a:rPr lang="en-SG" smtClean="0"/>
              <a:t>8/5/2023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074D8-602D-49E7-A4B7-1780A970101A}" type="slidenum">
              <a:rPr lang="en-SG" smtClean="0"/>
              <a:t>‹#›</a:t>
            </a:fld>
            <a:endParaRPr lang="en-SG"/>
          </a:p>
        </p:txBody>
      </p:sp>
      <p:sp>
        <p:nvSpPr>
          <p:cNvPr id="8" name="MSIPCMContentMarking" descr="{&quot;HashCode&quot;:-2009880448,&quot;Placement&quot;:&quot;Header&quot;,&quot;Top&quot;:0.0,&quot;Left&quot;:319.315826,&quot;SlideWidth&quot;:720,&quot;SlideHeight&quot;:540}"/>
          <p:cNvSpPr txBox="1"/>
          <p:nvPr userDrawn="1"/>
        </p:nvSpPr>
        <p:spPr>
          <a:xfrm>
            <a:off x="4055311" y="0"/>
            <a:ext cx="103337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 smtClean="0">
                <a:solidFill>
                  <a:srgbClr val="000000"/>
                </a:solidFill>
                <a:latin typeface="Calibri" panose="020F0502020204030204" pitchFamily="34" charset="0"/>
              </a:rPr>
              <a:t>Official (Open)</a:t>
            </a:r>
            <a:endParaRPr lang="en-SG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9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C6921B-C09E-194A-8802-A9533ADF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41" y="2217050"/>
            <a:ext cx="4276725" cy="20859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23216" y="4100379"/>
            <a:ext cx="1906349" cy="1059857"/>
            <a:chOff x="7097618" y="4324172"/>
            <a:chExt cx="2541799" cy="1413142"/>
          </a:xfrm>
        </p:grpSpPr>
        <p:sp>
          <p:nvSpPr>
            <p:cNvPr id="6" name="Rounded Rectangle"/>
            <p:cNvSpPr/>
            <p:nvPr/>
          </p:nvSpPr>
          <p:spPr>
            <a:xfrm>
              <a:off x="7097618" y="4324172"/>
              <a:ext cx="2541799" cy="1413142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3A5E8A"/>
              </a:solidFill>
            </a:ln>
          </p:spPr>
          <p:txBody>
            <a:bodyPr lIns="34289" rIns="3428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7" name="ST2108…"/>
            <p:cNvSpPr txBox="1"/>
            <p:nvPr/>
          </p:nvSpPr>
          <p:spPr>
            <a:xfrm>
              <a:off x="7357597" y="4522911"/>
              <a:ext cx="2021840" cy="1046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rIns="34289">
              <a:spAutoFit/>
            </a:bodyPr>
            <a:lstStyle/>
            <a:p>
              <a:pPr algn="ctr">
                <a:defRPr sz="2400" b="1">
                  <a:solidFill>
                    <a:srgbClr val="0070C0"/>
                  </a:solidFill>
                  <a:latin typeface="Berlin Sans FB Demi"/>
                  <a:ea typeface="Berlin Sans FB Demi"/>
                  <a:cs typeface="Berlin Sans FB Demi"/>
                  <a:sym typeface="Berlin Sans FB Demi"/>
                </a:defRPr>
              </a:pPr>
              <a:r>
                <a:rPr sz="1500" dirty="0"/>
                <a:t>ST</a:t>
              </a:r>
              <a:r>
                <a:rPr lang="en-SG" sz="1500" dirty="0"/>
                <a:t>0501</a:t>
              </a:r>
              <a:endParaRPr sz="1500" dirty="0">
                <a:solidFill>
                  <a:srgbClr val="FFFFFF"/>
                </a:solidFill>
              </a:endParaRPr>
            </a:p>
            <a:p>
              <a:pPr algn="ctr">
                <a:defRPr sz="2400" b="1">
                  <a:solidFill>
                    <a:srgbClr val="0070C0"/>
                  </a:solidFill>
                  <a:latin typeface="Berlin Sans FB Demi"/>
                  <a:ea typeface="Berlin Sans FB Demi"/>
                  <a:cs typeface="Berlin Sans FB Demi"/>
                  <a:sym typeface="Berlin Sans FB Demi"/>
                </a:defRPr>
              </a:pPr>
              <a:r>
                <a:rPr lang="en-SG" sz="1500" dirty="0"/>
                <a:t>Front End Web Development</a:t>
              </a:r>
              <a:endParaRPr sz="15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33060" y="2045973"/>
            <a:ext cx="347472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900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Lesson 5</a:t>
            </a:r>
          </a:p>
          <a:p>
            <a:endParaRPr lang="en-SG" sz="3000" b="1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n-US" sz="3000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Working with Bootstrap</a:t>
            </a:r>
            <a:endParaRPr lang="en-SG" sz="3000" b="1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C2CC59-1D56-C042-9D83-8B9AF772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" y="1888024"/>
            <a:ext cx="16954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19112" y="871295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4" y="2009205"/>
            <a:ext cx="7540131" cy="66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 fontScale="92500"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z="1350" dirty="0">
                <a:latin typeface="Verdana" panose="020B0604030504040204" pitchFamily="34" charset="0"/>
              </a:rPr>
              <a:t>In </a:t>
            </a:r>
            <a:r>
              <a:rPr lang="en-GB" altLang="en-US" sz="1350">
                <a:latin typeface="Verdana" panose="020B0604030504040204" pitchFamily="34" charset="0"/>
              </a:rPr>
              <a:t>Bootstrap 5, </a:t>
            </a:r>
            <a:r>
              <a:rPr lang="en-GB" altLang="en-US" sz="1350" dirty="0">
                <a:latin typeface="Verdana" panose="020B0604030504040204" pitchFamily="34" charset="0"/>
              </a:rPr>
              <a:t>there is an easy way to create equal width columns for all devices: just remove the number from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.col-* </a:t>
            </a:r>
            <a:r>
              <a:rPr lang="en-GB" altLang="en-US" sz="1350" dirty="0">
                <a:latin typeface="Verdana" panose="020B0604030504040204" pitchFamily="34" charset="0"/>
              </a:rPr>
              <a:t>and only use the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 </a:t>
            </a:r>
            <a:r>
              <a:rPr lang="en-GB" altLang="en-US" sz="1350" dirty="0">
                <a:latin typeface="Verdana" panose="020B0604030504040204" pitchFamily="34" charset="0"/>
              </a:rPr>
              <a:t>class on a specified number of </a:t>
            </a:r>
            <a:r>
              <a:rPr lang="en-GB" altLang="en-US" sz="1350" b="1" dirty="0">
                <a:latin typeface="Verdana" panose="020B0604030504040204" pitchFamily="34" charset="0"/>
              </a:rPr>
              <a:t>col elements</a:t>
            </a:r>
            <a:r>
              <a:rPr lang="en-GB" altLang="en-US" sz="1350" dirty="0">
                <a:latin typeface="Verdana" panose="020B0604030504040204" pitchFamily="34" charset="0"/>
              </a:rPr>
              <a:t>. Bootstrap will recognize how many columns there are, and each column will get the same width:</a:t>
            </a:r>
            <a:endParaRPr lang="en-SG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53" y="919540"/>
            <a:ext cx="7567332" cy="934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25" y="2585482"/>
            <a:ext cx="2300288" cy="2350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4" y="5004841"/>
            <a:ext cx="7836694" cy="10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5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4" y="2009205"/>
            <a:ext cx="6608594" cy="66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r>
              <a:rPr lang="en-GB" sz="1350" dirty="0"/>
              <a:t>Assume we have a simple layout with two columns. We want the columns to be split 25%/75% for </a:t>
            </a:r>
            <a:r>
              <a:rPr lang="en-GB" sz="1350" b="1" dirty="0"/>
              <a:t>small devices</a:t>
            </a:r>
            <a:r>
              <a:rPr lang="en-GB" sz="1350" dirty="0"/>
              <a:t>. We will add the following classes to our two columns:</a:t>
            </a:r>
          </a:p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3" y="904737"/>
            <a:ext cx="7670348" cy="964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335" y="2558235"/>
            <a:ext cx="4212092" cy="1991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251" y="4600347"/>
            <a:ext cx="6829425" cy="12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4" y="2009205"/>
            <a:ext cx="7525652" cy="66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r>
              <a:rPr lang="en-GB" sz="1350" dirty="0"/>
              <a:t>For a 33.3%/66.6% split, you would use .col-sm-4 and .col-sm-8 (and for a 50%/50% split, you would use .col-sm-6 and .col-sm-6):</a:t>
            </a:r>
            <a:endParaRPr lang="en-SG" sz="2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3" y="904737"/>
            <a:ext cx="7670348" cy="964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03" y="2756227"/>
            <a:ext cx="3692802" cy="1698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24" y="2733173"/>
            <a:ext cx="3470315" cy="1744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615200"/>
            <a:ext cx="685800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19112" y="871295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742036" y="2061845"/>
            <a:ext cx="7477805" cy="93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 fontScale="85000" lnSpcReduction="20000"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z="1350" dirty="0">
                <a:latin typeface="Verdana" panose="020B0604030504040204" pitchFamily="34" charset="0"/>
              </a:rPr>
              <a:t>In Bootstrap, there is an easy way to create equal width columns for all devices: just remove the number from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.col-</a:t>
            </a:r>
            <a:r>
              <a:rPr lang="en-GB" altLang="en-US" sz="1350" dirty="0" err="1">
                <a:solidFill>
                  <a:srgbClr val="FF0000"/>
                </a:solidFill>
                <a:latin typeface="Verdana" panose="020B0604030504040204" pitchFamily="34" charset="0"/>
              </a:rPr>
              <a:t>sm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-* </a:t>
            </a:r>
            <a:r>
              <a:rPr lang="en-GB" altLang="en-US" sz="1350" dirty="0">
                <a:latin typeface="Verdana" panose="020B0604030504040204" pitchFamily="34" charset="0"/>
              </a:rPr>
              <a:t>and only use the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.col-</a:t>
            </a:r>
            <a:r>
              <a:rPr lang="en-GB" altLang="en-US" sz="1350" dirty="0" err="1">
                <a:solidFill>
                  <a:srgbClr val="FF0000"/>
                </a:solidFill>
                <a:latin typeface="Verdana" panose="020B0604030504040204" pitchFamily="34" charset="0"/>
              </a:rPr>
              <a:t>sm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1350" dirty="0">
                <a:latin typeface="Verdana" panose="020B0604030504040204" pitchFamily="34" charset="0"/>
              </a:rPr>
              <a:t>class on a specified number of </a:t>
            </a:r>
            <a:r>
              <a:rPr lang="en-GB" altLang="en-US" sz="1350" b="1" dirty="0">
                <a:latin typeface="Verdana" panose="020B0604030504040204" pitchFamily="34" charset="0"/>
              </a:rPr>
              <a:t>col elements</a:t>
            </a:r>
            <a:r>
              <a:rPr lang="en-GB" altLang="en-US" sz="1350" dirty="0">
                <a:latin typeface="Verdana" panose="020B0604030504040204" pitchFamily="34" charset="0"/>
              </a:rPr>
              <a:t>. Bootstrap will recognize how many columns there are, and each column will get the same width.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GB" altLang="en-US" sz="1350" dirty="0">
              <a:latin typeface="Verdana" panose="020B060403050404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GB" altLang="en-US" sz="1350" dirty="0">
              <a:latin typeface="Verdana" panose="020B060403050404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GB" sz="1425" dirty="0">
                <a:latin typeface="Verdana" panose="020B0604030504040204" pitchFamily="34" charset="0"/>
              </a:rPr>
              <a:t>If the screen size is </a:t>
            </a:r>
            <a:r>
              <a:rPr lang="en-GB" sz="1425" b="1" dirty="0">
                <a:latin typeface="Verdana" panose="020B0604030504040204" pitchFamily="34" charset="0"/>
              </a:rPr>
              <a:t>less than 576px</a:t>
            </a:r>
            <a:r>
              <a:rPr lang="en-GB" sz="1425" dirty="0">
                <a:latin typeface="Verdana" panose="020B0604030504040204" pitchFamily="34" charset="0"/>
              </a:rPr>
              <a:t>, the columns will stack horizontally: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SG" sz="2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08" y="5183698"/>
            <a:ext cx="6469796" cy="837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33" y="904737"/>
            <a:ext cx="7670348" cy="964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35" y="2965345"/>
            <a:ext cx="572214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2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5" y="2009205"/>
            <a:ext cx="7717037" cy="7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r>
              <a:rPr lang="en-GB" sz="1350" dirty="0"/>
              <a:t>In the previous chapter, we presented a grid example with classes for small devices. We used two </a:t>
            </a:r>
            <a:r>
              <a:rPr lang="en-GB" sz="1350" dirty="0" err="1"/>
              <a:t>divs</a:t>
            </a:r>
            <a:r>
              <a:rPr lang="en-GB" sz="1350" dirty="0"/>
              <a:t> (columns) and we gave them a 25%/75% split. But on medium devices the design may be better as a 50%/50% split.. For medium devices we will use the </a:t>
            </a:r>
            <a:r>
              <a:rPr lang="en-GB" sz="1350" dirty="0">
                <a:solidFill>
                  <a:srgbClr val="FF0000"/>
                </a:solidFill>
              </a:rPr>
              <a:t>.col-md-* </a:t>
            </a:r>
            <a:r>
              <a:rPr lang="en-GB" sz="1350" dirty="0"/>
              <a:t>classes:</a:t>
            </a:r>
            <a:endParaRPr lang="en-SG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" y="883408"/>
            <a:ext cx="7715250" cy="1007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5" y="4743450"/>
            <a:ext cx="7750969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108" y="2815637"/>
            <a:ext cx="5018244" cy="18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5" y="2009205"/>
            <a:ext cx="7717037" cy="7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r>
              <a:rPr lang="en-GB" sz="1350" dirty="0"/>
              <a:t>In the example below, we only specify the .col-md-6 class (without .col-</a:t>
            </a:r>
            <a:r>
              <a:rPr lang="en-GB" sz="1350" dirty="0" err="1"/>
              <a:t>sm</a:t>
            </a:r>
            <a:r>
              <a:rPr lang="en-GB" sz="1350" dirty="0"/>
              <a:t>-*). This means that medium, large and extra large devices will split 50%/50% - because the class scales up. However, for small and extra small devices, it will stack vertically (100% width):</a:t>
            </a:r>
            <a:endParaRPr lang="en-SG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" y="883408"/>
            <a:ext cx="7715250" cy="1007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80" y="4871809"/>
            <a:ext cx="6336506" cy="99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62" y="2836951"/>
            <a:ext cx="5398070" cy="19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19112" y="871295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742036" y="2061845"/>
            <a:ext cx="7477805" cy="93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 fontScale="85000" lnSpcReduction="20000"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z="1350" dirty="0">
                <a:latin typeface="Verdana" panose="020B0604030504040204" pitchFamily="34" charset="0"/>
              </a:rPr>
              <a:t>In Bootstrap, there is an easy way to create equal width columns for all devices: just remove the number from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.col-md-* </a:t>
            </a:r>
            <a:r>
              <a:rPr lang="en-GB" altLang="en-US" sz="1350" dirty="0">
                <a:latin typeface="Verdana" panose="020B0604030504040204" pitchFamily="34" charset="0"/>
              </a:rPr>
              <a:t>and only use the </a:t>
            </a:r>
            <a:r>
              <a:rPr lang="en-GB" altLang="en-US" sz="1350" dirty="0">
                <a:solidFill>
                  <a:srgbClr val="FF0000"/>
                </a:solidFill>
                <a:latin typeface="Verdana" panose="020B0604030504040204" pitchFamily="34" charset="0"/>
              </a:rPr>
              <a:t>.col-md </a:t>
            </a:r>
            <a:r>
              <a:rPr lang="en-GB" altLang="en-US" sz="1350" dirty="0">
                <a:latin typeface="Verdana" panose="020B0604030504040204" pitchFamily="34" charset="0"/>
              </a:rPr>
              <a:t>class on a specified number of </a:t>
            </a:r>
            <a:r>
              <a:rPr lang="en-GB" altLang="en-US" sz="1350" b="1" dirty="0">
                <a:latin typeface="Verdana" panose="020B0604030504040204" pitchFamily="34" charset="0"/>
              </a:rPr>
              <a:t>col elements</a:t>
            </a:r>
            <a:r>
              <a:rPr lang="en-GB" altLang="en-US" sz="1350" dirty="0">
                <a:latin typeface="Verdana" panose="020B0604030504040204" pitchFamily="34" charset="0"/>
              </a:rPr>
              <a:t>. Bootstrap will recognize how many columns there are, and each column will get the same width.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GB" altLang="en-US" sz="1350" dirty="0">
              <a:latin typeface="Verdana" panose="020B060403050404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GB" altLang="en-US" sz="1350" dirty="0">
              <a:latin typeface="Verdana" panose="020B060403050404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GB" sz="1425" dirty="0">
                <a:latin typeface="Verdana" panose="020B0604030504040204" pitchFamily="34" charset="0"/>
              </a:rPr>
              <a:t>If the screen size is </a:t>
            </a:r>
            <a:r>
              <a:rPr lang="en-GB" sz="1425" b="1" dirty="0">
                <a:latin typeface="Verdana" panose="020B0604030504040204" pitchFamily="34" charset="0"/>
              </a:rPr>
              <a:t>less than 768px</a:t>
            </a:r>
            <a:r>
              <a:rPr lang="en-GB" sz="1425" dirty="0">
                <a:latin typeface="Verdana" panose="020B0604030504040204" pitchFamily="34" charset="0"/>
              </a:rPr>
              <a:t>, the columns will stack horizontally: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SG" sz="2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08" y="5183698"/>
            <a:ext cx="6469796" cy="837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05" y="883408"/>
            <a:ext cx="7715250" cy="10072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244" y="2915235"/>
            <a:ext cx="4885301" cy="22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83820" y="857251"/>
            <a:ext cx="89535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48083" y="1073484"/>
            <a:ext cx="7144704" cy="789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Setting One Column Width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8083" y="2115713"/>
            <a:ext cx="7047838" cy="1772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r>
              <a:rPr lang="en-GB" dirty="0"/>
              <a:t>However, it is enough to only set the width of one column, and have the sibling columns automatically resize around it. The following example will create a 25%/50%/25% split: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2" y="4241418"/>
            <a:ext cx="7935440" cy="2110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5" y="896553"/>
            <a:ext cx="951408" cy="104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34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3340" y="857250"/>
            <a:ext cx="8952999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256145" y="1073484"/>
            <a:ext cx="6936642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Row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8174" y="2078381"/>
            <a:ext cx="7393501" cy="9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 the responsive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.row-cols-*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 to quickly set the number of columns that best render your content and layout. Whereas normal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.col-*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 apply to the individual columns (e.g.,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.col-md-4</a:t>
            </a: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), the row columns classes are set on the parent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.row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 a default for contained columns. With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.row-cols-auto</a:t>
            </a:r>
            <a:r>
              <a:rPr lang="en-US" altLang="en-US" sz="14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4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you can give the columns their natural width.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35" y="3132434"/>
            <a:ext cx="6705873" cy="3145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" y="887316"/>
            <a:ext cx="973495" cy="1067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94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1"/>
            <a:ext cx="91440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87680" y="1073484"/>
            <a:ext cx="7105107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Row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90" y="2133066"/>
            <a:ext cx="5063327" cy="42670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991005" cy="1087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380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" y="909594"/>
            <a:ext cx="9079344" cy="1058959"/>
          </a:xfrm>
          <a:prstGeom prst="roundRect">
            <a:avLst/>
          </a:prstGeom>
          <a:solidFill>
            <a:schemeClr val="tx1">
              <a:lumMod val="85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49">
              <a:solidFill>
                <a:prstClr val="white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33714" y="1064798"/>
            <a:ext cx="7431315" cy="788921"/>
          </a:xfrm>
        </p:spPr>
        <p:txBody>
          <a:bodyPr>
            <a:noAutofit/>
          </a:bodyPr>
          <a:lstStyle/>
          <a:p>
            <a:pPr eaLnBrk="1" hangingPunct="1"/>
            <a:r>
              <a:rPr lang="en-GB" sz="2800" b="1" dirty="0">
                <a:solidFill>
                  <a:srgbClr val="9900CC"/>
                </a:solidFill>
                <a:latin typeface="Berlin Sans FB Demi" pitchFamily="34" charset="0"/>
              </a:rPr>
              <a:t>Lesson 5 </a:t>
            </a:r>
            <a:br>
              <a:rPr lang="en-GB" sz="2800" b="1" dirty="0">
                <a:solidFill>
                  <a:srgbClr val="9900CC"/>
                </a:solidFill>
                <a:latin typeface="Berlin Sans FB Demi" pitchFamily="34" charset="0"/>
              </a:rPr>
            </a:br>
            <a:r>
              <a:rPr lang="en-GB" sz="3200" b="1" dirty="0">
                <a:solidFill>
                  <a:srgbClr val="9900CC"/>
                </a:solidFill>
                <a:latin typeface="Berlin Sans FB Demi" pitchFamily="34" charset="0"/>
              </a:rPr>
              <a:t>Part</a:t>
            </a:r>
            <a:r>
              <a:rPr lang="en-GB" sz="2800" b="1" dirty="0">
                <a:solidFill>
                  <a:srgbClr val="9900CC"/>
                </a:solidFill>
                <a:latin typeface="Berlin Sans FB Demi" pitchFamily="34" charset="0"/>
              </a:rPr>
              <a:t> 2 : Grid and How to Use Them</a:t>
            </a: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6193" y="5623270"/>
            <a:ext cx="1889125" cy="27368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556878" indent="-214184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56736" indent="-171347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199430" indent="-171347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542125" indent="-171347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884818" indent="-1713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227513" indent="-1713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570207" indent="-1713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912901" indent="-1713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75C15AA-CB76-4F06-981D-F77C5D173A17}" type="slidenum">
              <a:rPr lang="en-US" smtClean="0">
                <a:solidFill>
                  <a:prstClr val="white"/>
                </a:solidFill>
                <a:latin typeface="Times New Roman" pitchFamily="18" charset="0"/>
              </a:rPr>
              <a:pPr/>
              <a:t>2</a:t>
            </a:fld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546EB-32F9-8145-A3A1-420C544C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48" y="2485395"/>
            <a:ext cx="4640705" cy="3470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94632-1F84-0C41-A0FE-6EE0DE62C86D}"/>
              </a:ext>
            </a:extLst>
          </p:cNvPr>
          <p:cNvSpPr txBox="1"/>
          <p:nvPr/>
        </p:nvSpPr>
        <p:spPr>
          <a:xfrm>
            <a:off x="3299059" y="5623270"/>
            <a:ext cx="252248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r>
              <a:rPr lang="en-US" sz="1350" dirty="0"/>
              <a:t>“A website using a 12-column grid”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8584"/>
            <a:ext cx="894330" cy="98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19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84665"/>
            <a:ext cx="9079345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850398" y="1038849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Row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179" y="1978884"/>
            <a:ext cx="4570639" cy="477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" y="879129"/>
            <a:ext cx="971038" cy="1065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0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0"/>
            <a:ext cx="9090660" cy="921727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62182" y="1073484"/>
            <a:ext cx="7130605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More Unequal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819" y="1995211"/>
            <a:ext cx="2870384" cy="2943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6" y="5046836"/>
            <a:ext cx="8014291" cy="953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7250"/>
            <a:ext cx="857934" cy="94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14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60960" y="857251"/>
            <a:ext cx="900684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982011" y="1073484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Equal Height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9" y="2485503"/>
            <a:ext cx="8465583" cy="3588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" y="896553"/>
            <a:ext cx="930161" cy="10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044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1"/>
            <a:ext cx="9044940" cy="1005619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04556" y="1073484"/>
            <a:ext cx="7188231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Offset Classes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8601" y="2029755"/>
            <a:ext cx="8816339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Move columns to the right using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.offset-md-*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classes. These classes increase the left margin of a column by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columns. For example,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.offset-md-4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moves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.col-md-4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over four columns.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60" y="2980301"/>
            <a:ext cx="4945289" cy="3522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" y="878080"/>
            <a:ext cx="934109" cy="1024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57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1"/>
            <a:ext cx="9144000" cy="893618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951345" y="962650"/>
            <a:ext cx="7241442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Nesting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789709" y="2045638"/>
            <a:ext cx="7716560" cy="498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 fontScale="77500" lnSpcReduction="20000"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r>
              <a:rPr lang="en-GB" sz="2700" dirty="0"/>
              <a:t>The following example shows how to create a two column layout, with another two columns inside one of the columns:</a:t>
            </a:r>
            <a:endParaRPr lang="en-SG" sz="2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86" y="2647760"/>
            <a:ext cx="4940582" cy="2207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64" y="4971314"/>
            <a:ext cx="7360877" cy="8825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878081"/>
            <a:ext cx="852038" cy="934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93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1"/>
            <a:ext cx="8999220" cy="852054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762001" y="919919"/>
            <a:ext cx="7269677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More Mix and Match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41" y="5677673"/>
            <a:ext cx="5366783" cy="87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2084232"/>
            <a:ext cx="6200775" cy="3207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87316"/>
            <a:ext cx="762000" cy="835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63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70231"/>
            <a:ext cx="9044940" cy="832146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880761" y="956840"/>
            <a:ext cx="7150917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No Gutters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80761" y="1764783"/>
            <a:ext cx="8091055" cy="606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r>
              <a:rPr lang="en-GB" sz="2100" dirty="0"/>
              <a:t>Add the</a:t>
            </a:r>
            <a:r>
              <a:rPr lang="en-GB" sz="2100" dirty="0">
                <a:solidFill>
                  <a:srgbClr val="FF0000"/>
                </a:solidFill>
              </a:rPr>
              <a:t> .no-gutters </a:t>
            </a:r>
            <a:r>
              <a:rPr lang="en-GB" sz="2100" dirty="0"/>
              <a:t>class to the</a:t>
            </a:r>
            <a:r>
              <a:rPr lang="en-GB" sz="2100" dirty="0">
                <a:solidFill>
                  <a:srgbClr val="FF0000"/>
                </a:solidFill>
              </a:rPr>
              <a:t> .row </a:t>
            </a:r>
            <a:r>
              <a:rPr lang="en-GB" sz="2100" dirty="0"/>
              <a:t>container to remove gutters (extra space):</a:t>
            </a:r>
            <a:endParaRPr lang="en-SG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3" y="4724096"/>
            <a:ext cx="8086725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13" y="2572680"/>
            <a:ext cx="6248400" cy="1957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3392"/>
            <a:ext cx="734648" cy="80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75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16136" y="539096"/>
            <a:ext cx="9149379" cy="1196704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8727" rIns="3872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525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79399" y="5946671"/>
            <a:ext cx="212515" cy="233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464875" y="691678"/>
            <a:ext cx="7014524" cy="8915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sz="3388" dirty="0">
                <a:latin typeface="Berlin Sans FB Demi" pitchFamily="34" charset="0"/>
              </a:rPr>
              <a:t>Gutters</a:t>
            </a:r>
            <a:endParaRPr sz="3388" dirty="0"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590863" y="1795330"/>
            <a:ext cx="8475682" cy="232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727" rIns="38727">
            <a:noAutofit/>
          </a:bodyPr>
          <a:lstStyle/>
          <a:p>
            <a:pPr marL="290471" indent="-290471">
              <a:lnSpc>
                <a:spcPct val="80000"/>
              </a:lnSpc>
              <a:spcBef>
                <a:spcPts val="508"/>
              </a:spcBef>
              <a:buSzPct val="100000"/>
              <a:buFont typeface="Arial"/>
              <a:buChar char="•"/>
              <a:defRPr sz="2800"/>
            </a:pPr>
            <a:r>
              <a:rPr lang="en-GB" sz="2033" dirty="0"/>
              <a:t>Gutters are the padding between your columns, used to responsively space and align content in the Bootstrap grid system.</a:t>
            </a:r>
          </a:p>
          <a:p>
            <a:pPr marL="290471" indent="-290471">
              <a:lnSpc>
                <a:spcPct val="80000"/>
              </a:lnSpc>
              <a:spcBef>
                <a:spcPts val="508"/>
              </a:spcBef>
              <a:buSzPct val="100000"/>
              <a:buFont typeface="Arial"/>
              <a:buChar char="•"/>
              <a:defRPr sz="2800"/>
            </a:pPr>
            <a:endParaRPr lang="en-GB" sz="2033" dirty="0"/>
          </a:p>
          <a:p>
            <a:pPr marL="290471" indent="-290471">
              <a:lnSpc>
                <a:spcPct val="80000"/>
              </a:lnSpc>
              <a:spcBef>
                <a:spcPts val="508"/>
              </a:spcBef>
              <a:buSzPct val="100000"/>
              <a:buFont typeface="Arial"/>
              <a:buChar char="•"/>
              <a:defRPr sz="2800"/>
            </a:pPr>
            <a:r>
              <a:rPr lang="en-GB" sz="2033" dirty="0"/>
              <a:t>Horizontal gutters: </a:t>
            </a:r>
            <a:r>
              <a:rPr lang="en-US" altLang="en-US" sz="2033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altLang="en-US" sz="2033" dirty="0" err="1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gx</a:t>
            </a:r>
            <a:r>
              <a:rPr lang="en-US" altLang="en-US" sz="2033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-*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 can be used to control the horizontal gutter widths. The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.container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or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.container-fluid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parent may need to be adjusted if larger gutters are used too to avoid unwanted overflow, using a matching padding utility. For example, in the following example we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’</a:t>
            </a:r>
            <a:r>
              <a:rPr lang="en-US" altLang="en-US" sz="2033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ve increased the padding with</a:t>
            </a:r>
            <a:r>
              <a:rPr lang="en-US" altLang="en-US" sz="2033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2033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.px-4</a:t>
            </a:r>
            <a:r>
              <a:rPr lang="en-US" altLang="en-US" sz="2033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endParaRPr lang="en-US" altLang="en-US" sz="2033" dirty="0">
              <a:latin typeface="Arial" panose="020B0604020202020204" pitchFamily="34" charset="0"/>
            </a:endParaRPr>
          </a:p>
          <a:p>
            <a:pPr marL="290471" indent="-290471">
              <a:lnSpc>
                <a:spcPct val="80000"/>
              </a:lnSpc>
              <a:spcBef>
                <a:spcPts val="508"/>
              </a:spcBef>
              <a:buSzPct val="100000"/>
              <a:buFont typeface="Arial"/>
              <a:buChar char="•"/>
              <a:defRPr sz="2800"/>
            </a:pPr>
            <a:endParaRPr lang="en-SG" sz="203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45" y="4033957"/>
            <a:ext cx="4772361" cy="2307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08594"/>
            <a:ext cx="1102805" cy="12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74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9577" y="870231"/>
            <a:ext cx="8938260" cy="769801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47035" y="996662"/>
            <a:ext cx="6210776" cy="51693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Gutters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7034" y="1982521"/>
            <a:ext cx="7504511" cy="2059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68038" y="1816892"/>
            <a:ext cx="8347363" cy="117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altLang="en-US" dirty="0" err="1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gy</a:t>
            </a: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-*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 can be used to control the vertical gutter widths. Like the horizontal gutters, the vertical gutters can cause some overflow below the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.row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at the end of a page. If this occurs, you add a wrapper around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.row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with the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.overflow-hidden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class: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09" y="3227286"/>
            <a:ext cx="5600580" cy="2872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" y="897749"/>
            <a:ext cx="676718" cy="742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91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70231"/>
            <a:ext cx="9022080" cy="1015834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202891" y="983455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sz="4000" dirty="0">
                <a:latin typeface="Berlin Sans FB Demi" pitchFamily="34" charset="0"/>
              </a:rPr>
              <a:t>Reordering – Order classes</a:t>
            </a:r>
            <a:endParaRPr sz="4000"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7034" y="1982521"/>
            <a:ext cx="7504511" cy="2059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6419" y="2023468"/>
            <a:ext cx="8375073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350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.order-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classes for controlling the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b="1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visual order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of your content. These classes are responsive, so you can set the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350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order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by breakpoint (e.g.,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350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.order-1.order-md-2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). Includes support for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350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through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350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5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across all six grid tiers.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00" y="3247992"/>
            <a:ext cx="4974755" cy="2655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1" y="909533"/>
            <a:ext cx="894330" cy="98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672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ounded Rectangle"/>
          <p:cNvSpPr/>
          <p:nvPr/>
        </p:nvSpPr>
        <p:spPr>
          <a:xfrm>
            <a:off x="15607" y="857251"/>
            <a:ext cx="9128394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63" name="Core Competencies"/>
          <p:cNvSpPr txBox="1">
            <a:spLocks noGrp="1"/>
          </p:cNvSpPr>
          <p:nvPr>
            <p:ph type="title"/>
          </p:nvPr>
        </p:nvSpPr>
        <p:spPr>
          <a:xfrm>
            <a:off x="1393371" y="1066692"/>
            <a:ext cx="6634060" cy="789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The Bootstrap Grid System</a:t>
            </a:r>
            <a:endParaRPr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DB31594-3ECD-6646-AF41-202FAE29E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0781" y="2190476"/>
            <a:ext cx="7619063" cy="1687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SG" sz="2099" dirty="0"/>
              <a:t>Bootstrap includes a responsive, mobile first grid system that can have up to 12 columns in a design. </a:t>
            </a:r>
          </a:p>
          <a:p>
            <a:pPr>
              <a:lnSpc>
                <a:spcPct val="80000"/>
              </a:lnSpc>
            </a:pPr>
            <a:r>
              <a:rPr lang="en-SG" sz="2099" dirty="0"/>
              <a:t>And the columns are designed to respond to the width of the device and scale up and down appropriately. </a:t>
            </a:r>
          </a:p>
          <a:p>
            <a:pPr>
              <a:lnSpc>
                <a:spcPct val="80000"/>
              </a:lnSpc>
            </a:pPr>
            <a:r>
              <a:rPr lang="en-SG" sz="2099" dirty="0"/>
              <a:t>Make sure that the sum adds up to 12 or fewer (it is not required that you use all 12 available columns)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84586" y="5658189"/>
            <a:ext cx="135256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" name="AutoShape 2" descr="data:image/jpeg;base64,/9j/4AAQSkZJRgABAQEASABIAAD/2wBDAAMCAgMCAgMDAwMEAwMEBQgFBQQEBQoHBwYIDAoMDAsKCwsNDhIQDQ4RDgsLEBYQERMUFRUVDA8XGBYUGBIUFRT/2wBDAQMEBAUEBQkFBQkUDQsNFBQUFBQUFBQUFBQUFBQUFBQUFBQUFBQUFBQUFBQUFBQUFBQUFBQUFBQUFBQUFBQUFBT/wAARCAIR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P3+831ptOf7zfWm0AFFFFABRRRQAUUUUAFFFFABRRRQAUUUUAFFFFABRRx3IH1OKpT65ptrM0U2o2sUq8MjSqCKALtFZ3/CSaR/0FLP/AL/LR/wkmkf9BSz/AO/y0AaNFZ3/AAkmkf8AQUs/+/y0f8JJpH/QUs/+/wAtAGjRWd/wkmkf9BSz/wC/y0f8JJpH/QUs/wDv8tAGjRWd/wAJJpH/AEFLP/v8tH/CSaR/0FLP/v8ALQBo0Vnf8JJpH/QUs/8Av8tH/CSaR/0FLP8A7/LQBo0Vnf8ACSaR/wBBSz/7/LR/wkmkf9BSz/7/AC0AaNFZ3/CSaR/0FLP/AL/LR/wkmkf9BSz/AO/y0AaNFZ3/AAkmkf8AQUs/+/y0f8JJpH/QUs/+/wAtAGjRWd/wkmkf9BSz/wC/y0f8JJpH/QUs/wDv8tAGjRWd/wAJJpH/AEFLP/v8tH/CSaR/0FLP/v8ALQBo0Vnf8JJpH/QUs/8Av8tH/CSaR/0FLP8A7/LQBo0Vnf8ACSaR/wBBSz/7/LR/wkmkf9BSz/7/AC0AaNFZ3/CSaR/0FLP/AL/LR/wkmkf9BSz/AO/y0AaNFZ3/AAkmkf8AQUs/+/y0f8JJpH/QUs/+/wAtAGjRWd/wkmkf9BSz/wC/y0f8JJpH/QUs/wDv8tAGjRVKHXdMuZlih1G1llY4VElUk1d47EH6HNABRRRQAUUUUAFFFFABRRRQAUUUUAFFFFABRRRQAUUUUAFFFFABRRRQAUUUUAFFFFABRRRQAUUUUAFFFFABRRRQAUUUUAFFFFABRRRQAUUUUAFFFFABRRRQAUUUUAFFFFABRRRQA5/vN9abTn+831ptABRRRQAUUUUAFFFFABRRRQAUUUUAFFFFABXjX7Qn7TGifAuxS2ES6v4muU3W+mq+Ai9nlI+6vp3PpXbfFz4i2nwp+Hes+JrsB/scREEJOPNmbhEH1P8AKvyb8UeJ9T8aeIL7W9ZumvdTvZDJNM/cnsPQDsKaA7b4iftGfEH4m3Urar4guLeyfIGn2LGG3VfTaOp96828yT/nrJ/32f8AGm0VQDvMf/npJ/32f8aPMf8A56Sf99n/ABptFADvMf8A56Sf99n/ABo8x/8AnpJ/32f8abRQA7zH/wCekn/fZ/xo8x/+ekn/AH2f8abRQA7zH/56Sf8AfZ/xo8x/+ekn/fZ/xptFADvMf/npJ/32f8aPMf8A56Sf99n/ABptFADvMf8A56Sf99n/ABo8x/8AnpJ/32f8abRQA7zH/wCekn/fZ/xo8x/+ekn/AH2f8abRQA7zH/56Sf8AfZ/xo8x/+ekn/fZ/xptFADvMf/npJ/32f8aPMf8A56Sf99n/ABptFADvMf8A56Sf99n/ABo8x/8AnpJ/32f8abRQA7zH/wCekn/fZ/xo8x/+ekn/AH2f8abRQA7zH/56Sf8AfZ/xo8x/+ekn/fZ/xptFADvMf/npJ/32f8aPMf8A56Sf99n/ABptFADvMf8A56Sf99n/ABo8x/8AnpJ/32f8abRQA7zH/wCekn/fZ/xo8x/+ekn/AH2f8abRQA8SSA8SyA/75/xr0f4e/tFfED4Z3MTaT4iuZrNTzp98xmt2H+6eh9681ooA/UD9nv8Aac0T46WbWjxLo/ieBN8+ms+VkXu8RP3h6jqPTFe0V+NXhvxHqPhHXrHWdIuWs9Ss5BLDMh6EHOD6g9xX6x/B/wCJFr8Wvhzo/ia2ARrqLbcRZyYpl4dT+PP41LA7KiiikAUUUUAFFFFABRRRQAUUUUAFFFFABRRRQAUUUUAFFFFABRRRQAUUUUAFFFFABRRRQAUUUUAFFFFABRRRQAUUUUAFFFFABRRRQAUUUUAFFFFABRRRQAUUUUAFFFFADn+831ptOf7zfWm0AFFFFABRRRQAUUUUAFFFFABRRRQAUUUUAfIv/BRTxFLa+DfCeiRuRFe30k8y9j5aqUP5k18I19p/8FHOngb/AH7j/wBBWviyqAKXBPQE/QZpK+nP2CdF0/XPiZrUOo2Nvfwrp25Y7iMOAdx5waYHzJtb+43/AHyaNrf3G/75NfsP/wAK88K/9C3pf/gKtH/CvPCv/Qt6X/4CrSuB+PG1v7jf98mja39xv++TX7D/APCvPCv/AELel/8AgKtH/CvPCv8A0Lel/wDgKtFwPx42t/cb/vk0bW/uN/3ya/Yf/hXnhX/oW9L/APAVaP8AhXnhX/oW9L/8BVouB+PG1v7jf98mja39xv8Avk1+w/8Awrzwr/0Lel/+Aq0f8K88K/8AQt6X/wCAq0XA/Hja39xv++TRtb+43/fJr9h/+FeeFf8AoW9L/wDAVaP+FeeFf+hb0v8A8BVouB+PG1v7jf8AfJo2t/cb/vk1+w//AArzwr/0Lel/+Aq0f8K88K/9C3pf/gKtFwPx42t/cb/vk0bW/uN/3ya/Yf8A4V54V/6FvS//AAFWj/hXnhX/AKFvS/8AwFWi4H48bW/uN/3yaNrf3G/75NfsP/wrzwr/ANC3pf8A4CrR/wAK88K/9C3pf/gKtFwPx42t/cb/AL5NG1v7jf8AfJr9h/8AhXnhX/oW9L/8BVo/4V54V/6FvS//AAFWi4H48bW/uN/3yaNrf3G/75NfsP8A8K88K/8AQt6X/wCAq0f8K88K/wDQt6X/AOAq0XA/Hja39xv++TRtb+43/fJr9h/+FeeFf+hb0v8A8BVo/wCFeeFf+hb0v/wFWi4H48bW/uN/3yaNrf3G/wC+TX7D/wDCvPCv/Qt6X/4CrR/wrzwr/wBC3pf/AICrRcD8eNrf3G/75NG1v7jf98mv2H/4V54V/wChb0v/AMBVo/4V54V/6FvS/wDwFWi4H48bW/uN/wB8mja39xv++TX7D/8ACvPCv/Qt6X/4CrR/wrzwr/0Lel/+Aq0XA/Hja39xv++TRtb+43/fJr9h/wDhXnhX/oW9L/8AAVaP+FeeFf8AoW9L/wDAVaLgfjxgjqCPqMUlfSn7eWi6fofxa06DTrKCxhbS4mMdvGEUnc3OBXzXTAK+6f8AgnT4ie48L+LtDdj5dndxXMKZ4/eK28j8VWvhavsv/gnJ/wAf/jb/AHbf+T0mB9u0UUVIBRRRQAUUUUAFFFFABRRRQAUUUUAFFFFABRRRQAUUUUAFFFFABRRRQAUUUUAFFFFABRRRQAUUUUAFFFFABRRRQAUUUUAFFFFABRRRQAUUUUAFFFFABRRRQAUUUUAOf7zfWm05/vN9abQAUUUUAFFFFABRRRQAUUUUAFFFFABRRRQB8Vf8FHOngb/fuP8A0Fa+LK+0/wDgo508Df79x/6CtfFlUAV9U/8ABPP/AJKlrn/YMP8A6Ea+Vq+qf+Cef/JUtc/7Bh/9CNAH3/RRRUgFFFFABRRRQAUUUUAFFFFABRRRQAUUUUAFFFFABRRRQAUUUUAFFFFABRRRQAUUUUAFFFFABRRRQB+e/wDwUG/5LFpn/YKi/wDQmr5fr6g/4KDf8li0z/sFRf8AoTV8v1QBX2X/AME5P+P/AMbf7tv/ACevjSvsv/gnJ/x/+Nv923/k9DA+3aKKKkAooooAKKKKACiiigAooooAKKKKACiiigAooooAKKKKACiiigAooooAKKKKACiiigAooooAKKKKACiiigAooooAKKKKACiiigAooooAKKKKACiiigAooooAKKKKAHP95vrTac/3m+tNoAKKKKACiiigAooooAKKKKACiiigAooooA+Kv+CjnTwN/v3H/oK18WV9p/8ABRzp4G/37j/0Fa+LKoAr6p/4J5/8lS1z/sGH/wBCNfK1fVP/AATz/wCSpa5/2DD/AOhGgD7/AKKKKkAooooAKKKKACiiigAooooAKKKKACiiigAooooAKKKKACiiigAooooAKKKKACiiigAooooAKKKKAPz3/wCCg3/JYtM/7BUX/oTV8v19Qf8ABQb/AJLFpn/YKi/9Cavl+qAK+y/+Ccn/AB/+Nv8Adt/5PXxpX2X/AME5P+P/AMbf7tv/ACehgfbtFFFSAUUUUAFFFFABRRRQAUUUUAFFFFABRRRQAUUUUAFFFFABRRRQAUUUUAFFFFABRRRQAUUUUAFFFFABRRRQAUUUUAFFFFABRRRQAUUUUAFFFFABRRRQAUUUUAFFFFADn+831ptOf7zfWm0AFFFFABRRRQAUUUUAFFFFABRRRQAUUUUAfFX/AAUc6eBv9+4/9BWviyvtP/go508Df79x/wCgrXxZVAFfVP8AwTz/AOSpa5/2DD/6Ea+Vq+qf+Cef/JUtc/7Bh/8AQjQB9/0UUVIBRRRQAUUUUAFFFFABRRRQAUUUUAFFFFABRRRQAUUUUAFFFFABRRRQAUUUUAFFFFABRRRQAUUUUAfnv/wUG/5LFpn/AGCov/Qmr5fr6g/4KDf8li0z/sFRf+hNXy/VAFfZf/BOT/j/APG3+7b/AMnr40r7L/4Jyf8AH/42/wB23/k9DA+3aKKKkAooooAKKKKAPHPDXxb1fVP2mvF3gO6NpHoWl6bDdW7Y2yl2Jzkk4I4qHxN8VfENv+0rpHw/0qSybTb/AMNXWphnG5hcozKmWB+7wMjrXi/iD4O6H8af20vHml63eahaxWuk206HTbtoHz8w5KnkVY8C/CHRPgt+3B4Z0fRLy/u4Lzwtd3TnUrlp5A25lwCxJAwKYhfHXxP/AGiPAXxA8IeE73UfCUt74nklS0lit5NkewZO/wCevSNYtP2jLPw5BNFqvhAahbiaW8ZopCjqFBUKN3B4bOfauc/aXdR+1B8AQWAJnu8An/Zr6X8Rf8gTV/8Ar0n/APRbUAfMP7NPxJ+N/wAZrPR/FN9eeG08JtevBe28cTrclEcq207sZ444qbUviV8aPHHxt8e+E/Al34ds9P8ADbxAf2pC5dw4z1DVo/8ABPllf9nW1KkMP7Suuh/6atXnek+BfF/jr9qf4yReEfHUnguS3ltzctDbrKZgV469MUwPaP2c/jhr3xF1nxl4N8Z6Za6d408I3MdvftpzFrWcOpZWQkk5wOfrXt9eX/A/4Cad8FYdZuhq194k8S65MtxquuakR5104BC8DgAZNeoVIwooooAKKKKACiiigAooooAKKKKACiiigAooooAKKKKACiiigAooooAKKKKACiiigAooooAKKKKACiiigAooooAKKKKAHP8Aeb602nP95vrTaACiiigAooooAKKKKACiiigAooooAKKKKAPir/go508Df79x/wCgrXxZX2n/AMFHOngb/fuP/QVr4sqgCvqn/gnn/wAlS1z/ALBh/wDQjXytX1T/AME8/wDkqWuf9gw/+hGgD7/oooqQCiiigAooooAKKKKACq+o6hbaTp9zfXky29pbRmWaZ84RR1JxViobyzh1CzuLW4jWaCeNopI3GQykYINAGN4T8f8Ahvx2ly/h3W7LWVtmCzGzlD+WSMgH61sX99b6VY3F7eTLb2lvG0ss0hwqKBkk+1fnh+yLK/7PP7YHi74a3zrb2GptLbwbuFdkJkik+rKpA+tfQ/7f3xGHgH9nfV7SKYw3+uyppsW37wU5Z2HsAoB/3qYHtXgX4leFviZYT3vhXXLTXbS3k8qWW1YkIxAODkA9CPzrc1PU7TRdPuL6/uY7Oyt0Mks8zbURQMkk1+b/APwTn8V3nw5+NGreBNYiksP7d06O4htpV2gSKgkQ/V0dMV9C/wDBRb4jL4L+AcmjRT+VfeIbpLVQv3vKQ+ZIfoQpU/WgD6H8J+OvD3jq3nuPD2sWusQQsFkltH3qrHoM+vFbteAfsh+C9P8Agb+zDos2sNb6P50D6zqc0h2rGXAJ3E+gUfnXnuuf8FMvAlnqk8Oj+Gtd1+wiOBqEKeWj+4G08ehzzQB9g15pa/tEeC7z4uS/DWK9mPiuORo2t/KO0ELuJ3emBTvgj+0F4O+P+hT6h4WvXae1IW7sLldk9uT0yvdfRq+M5PE2l+Df+Cj3iHW9avYtP0uxeWa4uZmwqKIT+pOAPrQB+itFfHV1/wAFOPAUOqNGnhjXpNL8zauolNoZc/fCFf0zX098N/iZ4b+LXhW38ReFtSj1LTJiV3Lw8bjqjr/Cw9KQHT0UUUAFFFFABRRRQAUUUUAFFFFAH57/APBQb/ksWmf9gqL/ANCavl+vqD/goN/yWLTP+wVF/wChNXy/VAFfZf8AwTk/4/8Axt/u2/8AJ6+NK+y/+Ccn/H/42/3bf+T0MD7doooqQCiiigBjzRRkB5o4z6O4U/qaeMMqsCGVuQynIP0NfGfxj8M+GvHH7Y0uj+NNdutJ0CPw7HOnl6k9qnm59mAzUXwF8Rj4f/Hj4jeFfBXiG88X/DnTPDx1VJru6a6S3vVBJhWU9P8Ad96dgPs1bWBZ2nWCJZ2G1pggDsOwLdSKRrWBrlbgwRG5VdizFBvCnsG649q+Wfhn+2XrnjLwzN4y1bwU2i+AdIsp5tZ1x5Mr9oRsLFbr/FwVyf8Aa9qW4/ai+KWh+FrX4h618LYYPhrcbJi1vfb9Shtn5Wd48Y27SG6UWA+ppLCC4mjnktYppofuSvGGaPPXaSOPwqQgMCCMg8EHvXxr+1l8RPFt542+Dl/4L2XOialdR3OnvHqD24vpWGRFMF/gwepyPavRvFn7RHjXTNX8O+A9J8G2WpfFvUbJtQ1DS1vv9A02EOV3PLj5gePSgD3+2tYLKERW0EVtEORHCgRfyApY7WCKaSWOCKOaTHmSKgDPjpkgZP414r8JP2gNW1/x1q/gD4g+HU8I+NNPtvtyLDP5tpe2+MtJC+P4ec/SuPs/2l/iZ8R4dT8RfC74cWviPwRYXMlsl1e3vlXeomMkOYEx0yMc55oA+nqK8I+In7Q3iHTvFmh+A/BfhFdZ+ImoacuqXen3t0I7fTITgHzpAOTk44x0qz8Ivj5q/ijxrrfw98eeHF8J+ONPtTdpFBN51rfQEHMkLY6DvQB7RaX1tqEZktbmG6jVipeCRXAI6jIJ5qavm79g8lvhX4jySf8AipL7qc/8tGr6RpAFFFFABRRRQAUUUUAFFFFABRRRQAUUUUAFFFFABRRRQAUUUUAFFFFABRRRQAUUUUAFFFFABRRRQAUUUUAFFFFADn+831ptOf7zfWm0AFFFFABRRRQAUUUUAFFFFABRRRQAUUUUAfFX/BRzp4G/37j/ANBWviyvtP8A4KOdPA3+/cf+grXxZVAFfVP/AATz/wCSpa5/2DD/AOhGvlavqn/gnn/yVLXP+wYf/QjQB9/0UUVIBRRRQAUUUUAFFFFABRRRQB+fv/BQPQbj4W/GrwF8W9OTaryRRXRUcvLAQyr+MasKh/ab8QN+03+0v8MPAWkzO+lRRQX1xJCQUBkxJJn/AHRGFyf7/FfTn7ZHwvb4rfALxDYW0TS6lYJ/aNoFXc26P5nAHclAw/GvmL/gmp8K9Rm8YeI/HWu6fd28tnAtjaHUInjcu/LsoYD7oQDP+1VAW/25NEk+Cfx5+GnxT0SJ47dZI7aSOPjc8BGAT6GMouD121Q/aR1SL9pb9rr4f+CdKla70OxghnmMa7lZHxNKceoQMvPrX0v+2x8L3+KX7Pmv29rA1xqulbdTs0iXMjtHyUX/AHhxXzp/wTQ+FuoL4i8U+Ntbsby2ltYY9Lsvt0Lxtk4ZmXcAcBcr+NAHdf8ABTTxFfeH/grouhafKILHULxYp/8AbjjQ7VPtnBP0FYXwZ/aW8BfCv4Y6T4bsPhZ4pmjNmgvbhdODC8dl3OzNj51JJxn+HFe+/tZfAP8A4aE+E91odqyRa3av9r06SQ4UyAEbCfRgSPrivmb4d/te/EH4H+G4/Bfj34V6lqmpaTELa1u4bV8yKvCq7KjKQAANyk8DpSA5f9nrVZtE/bSGseEvC+seH/BevCSCa0vLRo1QMhYKeMBVkwR9BVbxd8OdN+Kn/BRi/wDD2s7W0qbUfNuIW/5bKkRcJ+JAzntmvqT9l34q/FT4u69r2s+LPBtr4Z8GSKh0yOaIxXMb45CgqGcHqSwXHbNfLPxY8B/EbVP24PEGqeBtNv7fWLW7+2affS2ki20rJHkp5pXZ8y7l64OcUwP0B8VfCHwb4r8HXfhy+8N6b/ZLwNGkMduqiHC/KUwPlI9RXxX/AME49TvPC3xg+JPgVLk3GkQIZVy2cyxymPf6cqKueNv27fiteaBceGLH4UX+h+M5l+ySXXkTTrE5GCyJ5eCT/vYHqa9Q/YR/Zu1b4PaDrHinxZE0PirXwqmGQhpILcHcA5H8TN8x+tID6qooopAFFFFABRRRQAUUUUAFFFFAH57/APBQb/ksWmf9gqL/ANCavl+vqD/goN/yWLTP+wVF/wChNXy/VAFfZf8AwTk/4/8Axt/u2/8AJ6+NK+y/+Ccn/H/42/3bf+T0MD7dopQC3AGTVDTtc07WJ7yGxvIbuSzcR3AhbcI2I3BSRxnFZuSTSb3KUZSTaWi38i9RRRVEnzj41/ZvX4lftQTeJPFPh6z1fwT/AGGttHJcTISLkHp5edw+uMV61afC/QPBfgHW9B8H6DZaPHd2U8aw2kax+bI0TKpdu5yep9a7SigD50+HP7OuoXn7HMfwu8TIui6zdWU0c7RSrKIZjKzI25SQeNtcZqXhz9oTxj8MY/hHqPhXQdOs2tU0u78XLfq8bWiqF3rCDuLlRgjHFfX1LTA+YPj18BfE9p4R+FJ+Htlb69deA7mFhp15OsBuIkXGQxIGfb3pvijwH8VNL+IWgfGbw74c0248U3Okf2d4h8IzXw2hd5KtDNnBYDGea+oKWgD50+Gnwp8a+Nvi9qPxQ+JWm2Xh64/sp9F0zQbG4E7RQPnzHkkBIy2TwDxXLeBfDPxy/Z30K98BeE/COjeMdEF3NNo+uXGorb+RHI2SJ4yQSVJzwOcV9Z0uaAPmv4gfDX4k+Evixpfxa8G6dpfiPW59IXS9f0F7gwpJg58yB3PGD2PpV34U/DDxx4m+MmofFn4iafY+HdRXTG0nSdBsZxcGGJslnkkBIJYnpnivoaigDxX9k/4a+Ifhb4B1rTPEtnHZXtzrd1eRRxzpMDE7kq2VJAyD0r2qiikAUUUUAFFFFABRRRQAUUUUAFFFFABRRRQAUUUUAFFFFABRRRQAUUUUAFFFFABRRRQAUUUUAFFFFABRRRQAUUUUAOf7zfWm05/vN9abQAUUUUAFFFFABRRRQAUUUUAFFFFABRRRQB8Vf8FHOngb/fuP/QVr4sr7T/4KOdPA3+/cf+grXxZVAFfVP/BPP/kqWuf9gw/+hGvlavqn/gnn/wAlS1z/ALBh/wDQjQB9/wBFFFSAUUUUAFFFB4BPYDNABRXkd9+1p8I9MvrmzuvGtjDc28jQyxt1V1JDA/Qg0ln+1x8H766it4/HemLJIwVTK4Rcn1Y8CmB67RUVneW+oWsV1azx3NtMoeOaFgyOp6EEdRUtIAoVVUYVVUeijAoooAPXvQoCrtVVUeigAUUUAFD4kwHVZMdN4Bx+dFFACsxbqc0vmNtxuOPTNNooAXOXDkAuOA+Pm/OjryaSigAooooAKKKKACiiigAooooAKKKKAPz3/wCCg3/JYtM/7BUX/oTV8v19Qf8ABQb/AJLFpn/YKi/9Cavl+qAK+y/+Ccn/AB/+Nv8Adt/5PXxpX2X/AME5P+P/AMbf7tv/ACehgfT3xm8L+LPFXhd7Twrq66bPz50P3WuF/uiT+H8q8n/Z4+HHie1sPEtrcazq3hK7gvkEtvDHGfNJjB3kujZ9ODX0vRXi1sspVsVHFOTutLXdtunb5H0mFz2vhcvnl8YR5ZNO/Kr6O+t01L56rozg/wDhX3iP/oomuf8Afq3/APjVH/CvvEf/AEUTXP8Av1b/APxqu8orq+p0vP8A8Cl/mcH9pYjtH/wCH/yJwf8Awr7xH/0UTXP+/Vv/APGqP+FfeI/+iia5/wB+rf8A+NV3lFH1Ol5/+BS/zD+0sR2j/wCAQ/8AkTg/+FfeI/8Aoomuf9+rf/41R/wr7xH/ANFE1z/v1b//ABqu8oo+p0vP/wACl/mH9pYjtH/wCH/yJwf/AAr7xH/0UTXP+/Vv/wDGqP8AhX3iP/oomuf9+rf/AONV3lFH1Ol5/wDgUv8AMP7SxHaP/gEP/kTg/wDhX3iP/oomuf8Afq3/APjVH/CvvEf/AEUTXP8Av1b/APxqu8oo+p0vP/wKX+Yf2liO0f8AwCH/AMicH/wr7xH/ANFE1z/v1b//ABqj/hX3iP8A6KJrn/fq3/8AjVd5RR9Tpef/AIFL/MP7SxHaP/gEP/kTg/8AhX3iP/oomuf9+rf/AONUf8K+8R/9FE1z/v1b/wDxqu8oo+p0vP8A8Cl/mH9pYjtH/wAAh/8AInA/Du41e38VeKtG1PW7rW4rBofIlulRWXcgJ+4o9a76uE8H/wDJTvHf+9b/APota7ulgr+yavezktddpPuGZWeITSSvGD0SSu4Rb0Wm4UUUV3nlBRRRQAUUUUAFFFFABRRRQAUUUUAFFFFABRRRQAUUUUAFFFFABRRRQAUUUUAFFFFABRRRQAUUUUAOf7zfWm05/vN9abQAUUUUAFFFFABRRRQAUUUUAFFFFABRRRQB8Vf8FHOngb/fuP8A0Fa+LK+0/wDgo508Df79x/6CtfFlUAV9U/8ABPP/AJKlrn/YMP8A6Ea+Vq+qf+Cef/JUtc/7Bh/9CNAH3/RRRUgFFFFABSSf6uT/AHG/kaWkk/1cn+438jQB+ZH7J/wf8K/GT9o74o6Z4s0ddYsrSS4uIo2JGxzdOM8e3FfQHx6/Yj+DehfDDxDrVvpreF7zT7Ga4trmO62I0qoWRCp4bcQFx718kfCj4Ia/8dvjt8Q9I8PeKJfCt1Z3d1cyXMTyKZFNw42/I6ntnk17D4g/4Jt/EjUdJuIn+Jx1pwpMdneTXBSRuw+eRgPriqA9L/4Jj6/rerfBfVbXUZZp9Ms78pYtMSdmVBeNSf4Qccdtxr0Xxt+15o/gP48Q/DbUtKeJWCSS6w8oWKGNlDFmHtmuG/YP+Osviix1L4ZatodnoeseGFKIunoUjnVGKuWGT84IGWzzuHAxXgX7WXgmT4lft0af4VR5Il1eSztZZIjgpGyKGb6AUgPqr4G/tn6F8ffi1q3g/QNIlisrG2a5TULiUB5gHC8RjoDnvWJ8ZP2/fCfw58VT+GPDuk3XjXW7dzHMticwq46qGXJYjvgEe9d18RvB+ifAf9nnxO3gnSbPRbnT9Ikghu4YV8/ldu4yY3E9+T1rxT/gmT4D0Kb4Xax4yntILzxFd6pNayXE6K7xxoFYbc9CxcknvigDd+G//BRbwx4j8VQaB4x8PXvgi5uGCxXF1uMSknA3hgGUE98Yr2r9oL44RfAb4fx+LX0iTXrD7QkMotpANivwr56EFiB+NeRf8FE/hzoOufAm68RzWltb6zo9zE1vdoio7h2w0ZIGWBA4HrSfBXSNQ+P37BseiavE8t9NZXNlaGb5mdrdiLZvxKqaAPfvhb8S9P8Aih8M9G8a2y/ZLDULQ3bRscmEDO5SfUYryb4E/tn+H/jp8S9U8HWWlTabc2yTSW9xLIGW6SNypKgH0wfxr5Y+Bv7QJ+HP7GPxN0C4u9muaTdPZWUUhwxNxlWVfZVjk+mfeuM8LeCb79lvxD8B/iRNLJHaa2M3ylT8oLncufRomiP407AfeP7R37U+mfs86h4d06bRp9f1PWtxhtLeQKwUHaDye7YH41r/ABy/aQ8PfAHwbpur+IYZJtU1JFNpo9qQZZWIBbGcfKuQCfUivlrxLCn7RX/BQ2xso9t3oPhFEZ3B3KDCN7A+zSrj8a9H/bw/Z78X/FC58J+MfBNp/auqeHS27TAQXceYjo0anhsGMZXuDSAydN/4KQRaffQHxb8Mtf8AD+lXDKsd55LjO44B/eKoI6dCa+qPE3xH0Hwb4Ek8X63ef2Zosduty0lwCr4YZVNp53nONvXNfHfh/wDb223UHhj44/Dl9NBKxyXf2PMSEHGTEwOORnKtxVT/AIKc+M31jwN8PIdMvlm0LVJHvw0R+Sf5Mxt7jGCKANy8/wCClP2qa7utB+GOsar4ft3x/aRWTAUdSxRWVePVq+jvgT+0F4V/aE8Myar4cmkjntiFvNPuMCa3Y9MgE5U84I64rwbwL+05L4F8EaX4a0r4BeJk0i1tUg8pUQpMu3kt8nzZ989a80/ZL0XxR4d/a31PVrTwZrPhTwbr0dwptbuHEcedrIGPs2/HYbjQB9JePv2udI+Hvx2s/hvqOkuomWKSTV3lCxQxsoYsw9gaofBX9tLQfjr8YNT8F+H9JlSys7aS4TUriUBpgrhciMdAc9/yr5Z/bE8Gy/EX9t7SPC8TyRf2sLG0eSI4McbqgZvoBX6D/D/4VeFfhdotnpnhzQ7PTo7WEQieOFfOcDqWkxuOT70AdXRRRSAKKKKACiiigD89/wDgoN/yWLTP+wVF/wChNXy/X1B/wUG/5LFpn/YKi/8AQmr5fqgCvsv/AIJyf8f/AI2/3bf+T18aV9l/8E5P+P8A8bf7tv8AyehgfbtFFFSAUUUUAFFFFABRRRQAUUUUAFFFFABRRRQAUUUUAcJ4P/5Kd47/AN63/wDRa13dcJ4P/wCSneO/963/APRa13dcOD/hv/FL/wBKZ6mZfxo/4Kf/AKREKKKK7jywooooAKKKKACiiigAooooAKKKKACiiigAooooAKKKKACiiigAooooAKKKKACiiigAooooAKKKKAHP95vrTac/3m+tNoAKKKKACiiigAooooAKKKKACiiigAooooA+Kv8Ago508Df79x/6CtfFlfaf/BRzp4G/37j/ANBWviyqAK+qf+Cef/JUtc/7Bh/9CNfK1fVP/BPP/kqWuf8AYMP/AKEaAPv+iiipAKKKKACkb/VuP9lh+lLRQB+W/gW3+OXwH+MPjjxH4W+Fet6qdUu7iENdaXO0TRGd3V1KjnOfyr064/aR/au1+GTT7T4S3Wk3FwrRpenSp18okH5suNoI96++9x9TRuPqadwPkz9iP9lzxJ8HrrWvGPjadF8S6whQWUcgkMSsxZ2kYcFmOOB0xXLePvht4tvv+ChXhzxPbeGNWn8NQy2xk1iO0c2qAIoJMmMDBBr7bpcnpmgDO8RaDZeKtB1HRtSi87T9Qt5LaeP1R1KnHvg8Gvz80bwV8bP2G/GWrDwn4ek8e+BL6TcscMbyArztZlT5o3XOM9DX6J0vt2oA/O7xlF8ef23tQ07w9qPhE+AvBdtcLPPJdRSRoxH8ZL8yMOyrX3f8OfA+nfDHwTovhjSA32HS4FgjaT7zkDl29yeTXQ+3aigD8u/jR+yP4zvP2n9Q0vRvDeqXHg3WNWhvTqMNq72UUTnLh3A25ADjnpvHrX19+2h8F5fH37Ok+keHrGe91Pw/5FxptrZx75pFiAUxoo6kqBwPTivofJ6ZooA+Nf8AgnX8FfEHgPT/ABh4o8X6NqGj67qc6WsMeqQtHO0IwzOQ3PL9+9ehftLeI/jp4P8AE2j638NNFs/EHhu1t2F7pu3fPPISCQU+9gAcFMHk19EZJ60UAfnR8aPH3xb/AGvvD+l+Bk+Dl7oFx9rjnn1W7gkVYCpPAd/uKcnOeuK98+M37IbfET9m7wv4Itb2H/hJvDFrF9iu5eI5ZVjCyIT2VsEDPTOa+mvoAPoKKLgfB/hH9pz4+/B/w5H4R8SfCXUvEepabGLe11KOGUrKo4G5l4ce69a94/Zf1340+KI9e1n4o2VrpGmX0ol03S2Qpc2/GCuOyYA4fnJNe8cHqAfqKWgD4i+Knw28W6l+3/4V8TWnhjVrrw5A1oZdWhtHa1j2qu7dIBgYwc19ut940bj68UlIAooooAKKKKACiiigD89/+Cg3/JYtM/7BUX/oTV8v19Qf8FBv+SxaZ/2Cov8A0Jq+X6oAr7L/AOCcn/H/AONv923/AJPXxpX2X/wTk/4//G3+7b/yehgfbtFFFSAUUUUAFFFFABRRRQAUUUUAFFFFABRRRQAUUVR1zWbfw7pF1qV35n2W1TzJTGhdgo6nA5NTKSinKTskVGMqklCKu2cl4P8A+SneO/8Aet//AEWtd3Xhfg742eEJPiBrlxb6m10dblgS0higkLlgoXB+X1Fe6V5mXV6VanL2ck7Slt5ybX4HuZxha+GrQ9vBxvGG6a2jFPfs9Aooor1TwQooooAKKKKACiiigAooooAKKKKACiiigAooooAKKKKACiiigAooooAKKKKACiiigAooooAKKKKAHP8Aeb602nP95vrTaACiiigAooooAKKKKACiiigAooooAKKKKAPir/go508Df79x/wCgrXxZX2n/AMFHOngb/fuP/QVr4sqgCvqn/gnn/wAlS1z/ALBh/wDQjXytX1T/AME8/wDkqWuf9gw/+hGgD7/oooqQCiiigAooooAKKKKACiiigAooooAKKKKACiiigAooooAKKKKACiiigAooooAKKKKACiiigAooooA/Pf8A4KDf8li0z/sFRf8AoTV8v19Qf8FBv+SxaZ/2Cov/AEJq+X6oAr7L/wCCcn/H/wCNv923/k9fGlfZf/BOT/j/APG3+7b/AMnoYH27RRRUgFFFFABRRRQAUVDJewx3KW7SDz3UssffA6mn+cvrQA+imecvrR5y+tAD6KZ5y+tHnL60APopnnL60ecvrQA+kkjSaN45FDxupVkbowIwQfwpvnL60ecvrQB4/wDDv9nuz8EfEvVvEOY5bEEnS4OphLcuSPbov0r2OmecvrR5y+tcmFwtHBwdOirJtv7z0cdmGJzKoq2KlzSSS+S/q78x9FM85fWjzl9a6zzh9FM85fWjzl9aAH0Uzzl9aPOX1oAfRTPOX1o85fWgB9FIrBulLQAUUUUAFFFFABRRRQAUUUUAFFFFABRRRQAUUUUAFFFFABRRRQAUUUUAOf7zfWm05/vN9abQAUUUUAFFFFABRRRQAUUUUAFFFFABRRRQB8Vf8FHOngb/AH7j/wBBWviyvtP/AIKOdPA3+/cf+grXxZVAFfVP/BPP/kqWuf8AYMP/AKEa+Vq+qf8Agnn/AMlS1z/sGH/0I0Aff9FFFSAUUUUAFFFFABRRRQAUUUUAFFFFABRRRQAUUUUAFFFFABRRRQAUUUUAFFFFABRRRQAUUUUAFFFFAH57/wDBQb/ksWmf9gqL/wBCavl+vqD/AIKDf8li0z/sFRf+hNXy/VAFfZf/AATk/wCP/wAbf7tv/J6+NK+y/wDgnJ/x/wDjb/dt/wCT0MD7doooqQCiiigAooooA5W6/wCSjQf9g9v/AEKt/Nc9fNt+I0H/AGD2/wDQq3PMqgJc0ZqLzKPMoAlzRmqdxqdrZy28VxdQ28tw2yCOWQK0rddqgn5j7Ckm1aztrpLaa7t4rl0MiwySqrso6sFJyQO5oAu5ozXOn4heFlznxNowwcH/AE+Lj/x6nSePvDMbbX8SaQjYB2tfRA4IyD970oA6DNGaxm8YaFHp8d+2t6athK5jjumu4xE7DqobOCRg8e1WdN1vT9ahM2nX9pqEQOC9pOkoB9DtJxQBoZozWXrPiTSvDlus+ranZ6ZCzBVe8nWIMT2GTzVu2voL2BJ7aeK5gcZWWCQOjD2IODQBZzRmovMo8ygCXNGai8yjzKAJc0ZqLzKPMoAlzRmovMo8ygC3B3qWq9q27dVipAKKKKACiiigAooooAKKKKACiiigAooooAKKKKACiiigAooooAKKKKAHP95vrTac/wB5vrTaACiiigAooooAKKKKACiiigAooooAKKKKAPir/go508Df79x/6CtfFlfaf/BRzp4G/wB+4/8AQVr4sqgCvqn/AIJ5/wDJUtc/7Bh/9CNfK1fVP/BPP/kqeu/9gz/2Y0Aff9FO2t/dP5UbW/un8qkBtFO2t/dP5UbW/un8qAG0U7a390/lRtb+6fyoAbRTtrf3T+VG1v7p/KgBtFO2t/dP5UbW/un8qAG0U7a390/lRtb+6fyoAbRTtrf3T+VG1v7p/KgBtFO2t/dP5UbW/un8qAG0U7a390/lRtb+6fyoAbRTtrf3T+VG1v7p/KgBtFO2t/dP5UbW/un8qAG0U7a390/lRtb+6fyoAbRTtrf3T+VG1v7p/KgBtFO2t/dP5UbW/un8qAG0U7a390/lRtb+6fyoA/PX/goN/wAli0z/ALBUX/oTV8v19Qf8FBv+SxaZ/wBgqL/0Jq+X6oAr7L/4Jyf8f/jb/dt/5PXxpX2X/wAE5P8Aj/8AG3+7b/yehgfbtFFFSAUUUUAFFFFAHG6tJ5fxEtuf+Ye3/oVa/wBp9653xNN5PxBtD62Dfzqx9sFUI2vtPvR9p96xftgo+2CiwHgH7ZGp6hpvjD4D3+kaWNa1a28UTSWtiXCec4hXC7j0z61zVr4i8TeOf2vPAjeNvBy+FZl0G/t47Y3In8+JshzkdPT8a988XeBdE8ca14W1TVY53u/DV82o6cYZiirMVCkuB94YA4NGpeBdE1b4gaP40uI5zruk2stnausxEYjkOW3J0J96BHzzqv7Pvw3X9sLSfDo8I6eNCn8MzXktlsOxphIo3nnryfzqf9pb4D/DzRvE/wAJPsPhWxtxqfiaGxvdqn99AFUCM89McV7/AD+BdDuPiRbeOXSf/hILewbTY3ExEXksQxBToTkDml8aeBdE8fXnh261eOd5dBv11Kx8mYxgTLjBYD7w46GgDwL9sDwZ4S+Hvgb4R6Pp3hmN/DkHjHzn0azi3mbdE7Oqr3LZP51q/s/+FHX466j4o8JeCNU+HXgFtLa2uLDUlaEXt0XBDpCemAD83v717N458B6H8RZvDsutRzyNoOorqll5MxjxOqlQWx94YPQ11TX+5iT1JzQM+fv2ivhjrfiP4r6V4ss/Duk/EbSrHS2trjwrqV0IpIdzti4iUnDE/d6fw1xbftCaf4P+GPhfw78ONG1PwRNqGs3FhfQNbNqFxpLoWaRIozkSHIIAxgDtXtvxG+B3hP4maxDrOof2jputwx+SupaRevbStHknYxX7w5PWq8n7PfgF/A1p4UTTbiGws7o31vdR3TC8S5PWbzvvF/egR5VN+0J8SNC+C/xNvbg39zqfh9rdtF8Q6ppH2F75JJVVlkgI2qw6cAferpG8f/E/4Ut4C8TePvFNlq3hrXb5YdVtrSyWKLTI5oUaHD43MQwfJz3rs7f4DeE08B6x4UuZdV1Gx1iVJr+5vL95LmZ0YMp8w8jlRXT+NvA+h/ELwNdeEdbgkuNFuIUgZEkKSAKAFKsOQwA60AeI6h+0p4v034M+JPiAHE9rrGvnTPDMX2YMLW18zyxOygZkY/eAzzwKk+H/AMbPiBb3Pi+x1K61jxBpdv4fuNTsvEGraD/Zj290iE+SUwFdecg4/hr2K++GvhbUvh3B4Gu9MWbwzDBHbpalyGVUxtYN13DAO7rnmsTwr8D/AAz4Ustbt0u9Z1NtXs20+4n1PUXnkW3KlfLQn7oAPGKAKf7LPiD4j+NPA9l4x8d69ZXltrNlFJZaTZ2ojNsQzBpHcD5mfjjoMdK9v+0+9cb4Q0LT/A/hfTPD+lLImm6bAtvbrM5dwg6ZY9TWx9sFAza+0+9H2n3rF+2Cj7YKLAdRpknmLJ7VdrF8NzecJ/bFbVSMKKKKACiiigAooooAKKKKACiiigAooooAKKKKACiiigAooooAKKKKAHP95vrTac/3m+tNoAKKKKACiiigAooooAKKKKACiiigAooooA+Nf+CjmmytpPge/VWaJbm5hcgcKdikZPvmviGv1T/ac+Fsnxa+EGraTaLu1W2xfWQ4y0kfOz2DdPwr8r5I3hleOVGjkQ7WRhgqe4IqkAytvwr401/wPeSXfh/V7rR7qRPLea1YKzL6HIPFYlFM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2vFHjLXfG9+l74g1a51i8RBGs90wLBB0XgDjmsWiigAr7Z/4Jx6XJ9l8caiwZY/NtoU44b5ZC3Ptx+dfFCq0jBUVndjhVUZJPoB61+pv7Lvwum+E/wAHtJ0y9QJqt2TfXi/3JJADsz6AAfnSYHrNFFFSAUUUUAFFFFAHmXj+4+z+PLA5xmxf+dUf7TH98V0vj74ayeMtR0/UbPW7nRL60R4i0MaSJKjY4YMDyMcEeprm/wDhSmuf9D1c/wDgFD/8RVCE/tMf3xS/2kP71H/Cktb/AOh6uv8AwDh/+IpP+FI63/0PN1/4CQ//ABFArC/2kP71H9pD+9Tf+FH60f8Amebv/wABIv8A4ik/4UbrP/Q83f8A4Cxf/E0aBYf/AGkP71H9pD+9Uf8AwovWf+h5u/8AwFi/+JpP+FE6x/0PN5/4Cxf/ABNGgWJf7S/2qP7S/wBqof8AhRGsf9Dzef8AgNH/APE0n/ChtX/6Hm8/8Bo//iaNAsT/ANpf7VH9pf7VV/8AhQurf9Dze/8AgPH/APE0f8KD1b/oeb3/AMB4/wD4mjQLFj+0v9qj+0v9qq3/AAoHVf8Aoeb7/vxH/wDE0n/CgNU/6Hm+/wC/Cf8AxNGgFr+0fej+0feqn/DP2p/9Dzff9+U/+JpP+GfdS/6Hi+/78p/8TRoFi5/aPvR/aPvVI/s96kf+Z5v/APv0n+FJ/wAM86l/0POof9+l/wAKNAsXv7R96P7R96oH9nfUT/zPOof9+1/wpP8AhnXUP+h51D/v2v8AhRoB33gO4+0Lec5xiusrlvh74F/4QTS5raTU7jVriaTe9xcYBHYKoA4FdTSKCiiikAUUUUAFFFFABRRRQAUUUUAFFFFABRRRQAUUUUAFFFFABRRRQA5/vN9abTn+831ptABRRRQAUUUUAFFFFABRRRQAUUUUAFFFFABXyF+1N+x7N4q1K58Y+BokXUpvnv8ASBhVnbvLH2DHqR3+tfXtL0oA/F/UtOu9G1Caw1C1msb6E4ktriMxyIfdTyKrV+wHjL4XeEfiHFs8SeHdP1f0e4i+f/voYNeX3n7EXwmvJN40e7tv9m3uyq/+gmquB+Z9FfpR/wAMMfCj/oH6l/4G/wD2NH/DDHwo/wCgfqX/AIG//Y0XA/Neiv0o/wCGGPhR/wBA/Uv/AAN/+xo/4YY+FH/QP1L/AMDf/saLgfmvRX6Uf8MMfCj/AKB+pf8Agb/9jR/wwx8KP+gfqX/gb/8AY0XA/Neiv0o/4YY+FH/QP1L/AMDf/saP+GGPhR/0D9S/8Df/ALGi4H5r0V+lH/DDHwo/6B+pf+Bv/wBjR/wwx8KP+gfqX/gb/wDY0XA/Neiv0o/4YY+FH/QP1L/wN/8AsaxvGv7Fnwv0Pwfreo2tjqK3NpZyzRFrzIDKpIyNvrQB+eFFNhYvDGx6lQT+VOpgFFFFABRRTZmKQuw6hSR+VADqK/QnwD+xj8MfEHgfQNUvLHUGu7yyhnlZbzALMoJwNvrW/wD8MMfCj/oH6l/4G/8A2NK4H5r0V+lH/DDHwo/6B+pf+Bv/ANjR/wAMMfCj/oH6l/4G/wD2NFwPzXor9KP+GGPhR/0D9S/8Df8A7Gj/AIYY+FH/AED9S/8AA3/7Gi4H5r0V+lH/AAwx8KP+gfqX/gb/APY0f8MMfCj/AKB+pf8Agb/9jRcD816K/Sj/AIYY+FH/AED9S/8AA3/7Gj/hhj4Uf9A/Uv8AwN/+xouB+a9FfpR/wwx8KP8AoH6l/wCBv/2NH/DDHwo/6B+pf+Bv/wBjRcD816safYXWrX0NjY20t7ezHEdvboXkc+yjk1+k9n+xD8JrWTedIvLj/Znu9y/+g16f4L+FXg/4dxlfDfhvT9IJ6vBF8599xyaLgfNH7LP7Hc3hu+tfGHjuFf7QiIk0/RzhhEeollP94Hovbr1r7Co60lSAUUUUAFFFFABRRRQAUUUUAFFFFABRRRQAUUUUAFFFZ/iK8vrDQ7640yza/wBRSIm3t1IBd+g6+nX8KmUlGLk+hcIupJQXUktNYsr++vbO3uo5rqyYJcQq2WjJAIyPcEVcr5S+E3hv4k+E/ifc6rc6bJd/aZdusQrMhO1zuDYz1Gcj2r6trzMuxs8bTc6lNwabVmvu/wCD5nuZzllPK68adKsqkWk7pp69dvw7qwUUUV6p4AUUUUAFFFFABRRRQAUUUUAFFFFABRRRQAUUUUAFFFFABRRRQAUUUUAFFFFABRRRQAUUUUAFFFFADn+831ptOf7zfWm0AFFFFABRRRQAUUUUAFFFFABRRRQAUUUUAFFFFABRRRQAUUUUAFFFFABRRRQAUUUUAFFFFABXN/Ez/knPij/sGz/+gGukrm/iZ/yTnxR/2DZ//QDQB+O9t/x7xf7g/lUlR23/AB7xf7g/lUlWAUUUUAFR3H/HvL/un+VSVHcf8e8v+6f5UAfsD8Jf+SX+E/8AsGW//oArq65T4S/8kv8ACf8A2DLf/wBAFdXUAFFFFABRRRQAUUUUAFFFFABRRRQAUUUUAFFFFABRRRQAUUUUAFFFFABRRRQAUUUUAFFFFABRRRQAUUVV1TVbTRNPmvr+4S1tIRukmkOFUZxkmk5KKu9ioxcmoxV2zjvB4H/CzvHn+/b/APota7uvJPCfxB8NQ/EPxZdNrliYb94BbFZ1JlIRQQBn1r1uvOwFSE6cuRp+9L8ZM9jNaNSlWj7SLV4Q3VtoRT+4KKKK9I8UKKKKACiiigAooooAKKKKACiiigAooooAKKKKACiiigAooooAKKKKACiiigAooooAKKKKACiiigBz/eb602nP95vrTaACiiigAooooAKKKKACiiigAooooAKKKKACiiigAooooAKKKKACiiigAooooAKKKKACiiigArm/iZ/yTnxR/wBg2f8A9ANdJXN/Ez/knPij/sGz/wDoBoA/He2/494v9wfyqSo7b/j3i/3B/KpKsAooooAKjuP+PeX/AHT/ACqSo7j/AI95f90/yoA/YH4S/wDJL/Cf/YMt/wD0AV1dcp8Jf+SX+E/+wZb/APoArq6gAooooAKKKKACiiigAooooAKKKKACiiigAooooAKKKKACiiigAooooAKKY00cciozqrtkqpPJx1pfMX1oAdRTfMX1o8xfWgB1FN8xfWjzF9aAHUU3zF9aPMX1oAdUF/Y2+qWNxZ3cSz2twhjljYZDKRgipfMX1o8xfWk0mrMabi01ufO/wt/Ztbwr8VL/AFLUYVl0bTX8zSy2CJGPKkj/AGBx7kV9FU3zF9aPMX1rhweBo4CDp0VZNt/16bI9bM81xWb1Y1sVK7SS+79W9X5jqKb5i+tHmL613nkDqKb5i+tHmL60AOopvmL60eYvrQA6im+YvrR5i+tADqKRWDdDmloAKKKKACiiigAooooAKKKKACiiigAooooAKKKKACiiigAooooAKKKKAHP95vrTac/3m+tNoAKKKKACiiigAooooAKKKKACiiigAooooAKKKKACiiigAooooAKKKKACiiigAooooAKKXrwOtfPnx3/bE8P/AAf1N9E02zXxJr8Y/fQpNsgtz/ddxn5vYA0AfQVc38TP+Sc+KP8AsGz/APoBr4puf+Ch/jGSYtB4d0mCPHCMzOfzxWZr37enjLxBoeoaXPoulRw3kD27sgOQGGCRx707AfMFt/x7xf7g/lUlJGgjjVR/CMUtUAUUUUAFR3H/AB7y/wC6f5VJSSKJEZT0YYoA/X74S/8AJL/Cf/YMt/8A0AV1dfnf4b/bw8Y+GfD+naRb6LpckFjbpbo8gO4qoABPHXite0/4KIeMIpg1x4b0q5i7xq7Rk/jg1NgPvmivn74H/tkeGPi1qEOjajb/APCNeIJjiK3ml3wTH+6khxz7ED8a+gunB60gEooooAKKKKACiiigAooooAKKKKACiiigAooooAKKKKACiiigDlrpm/4WJAuTtGnsQO33q36529OPiNB/2D2/9Crd3iqAloqLeKN4oAloqNTuzgE4GT7D1o3ZVWHKt0Ycg/jQBJRTOdzLjLqMsvcD1I7Um7gHsaAJKKjDZ6UrZQ4YFT70APoqLeKN4oAloqLeKN4oAloqLeKN4oAloqLeKN4oAloqLeKN4oAtQd6lqC1bO6p6QBRRRSAKKKKACiiigAooooAKKKKACiiigAooooAKKKKACiiigAooooAc/wB5vrTac/3m+tNoAKKKKACiiigAooooAKKKKACiiigAooooAKKKKACiiigAooooAKKKKACiiigAooooA5v4leJn8G/D3xFrkaPJLY2MkqLGMtuxgYHsSD+FfkNcjUdRupru6gup7u4dpppWhcl3Y5Zjx3JNfs5JGsqFHUOjcFWGQarf2TY/8+dv/wB+xTA/Gf7Ddf8APpc/9+H/AMKPsN1/z6XP/fh/8K/Zj+ybH/nzg/79ij+ybH/nzg/79incD8Z/sN1/z6XP/fh/8KPsN1/z6XP/AH4f/Cv2Y/smx/584P8Av2KP7Jsf+fOD/v2KLgfjP9huv+fS5/78P/hR9huv+fS5/wC/D/4V+zH9k2P/AD5wf9+xR/ZNj/z5wf8AfsUXA/Gf7Ddf8+lz/wB+H/wo+w3X/Ppc/wDfh/8ACv2Y/smx/wCfOD/v2KP7Jsf+fOD/AL9ii4H4z/Ybr/n0uf8Avw/+FH2G6/59Ln/vw/8AhX7Mf2TY/wDPnB/37FH9k2P/AD5wf9+xRcD8aY4b+1kSeC3u4riFhJHIsLgqwOQRx1BAr9c/hH4mn8Y/DDwxrV0rLc3djG0u8EMWGVJIPclc/jXR/wBk2P8Az52//fsVYjjSFFRFVEXgKowBSAdRRRSAKKKKACiiigAooooAKKKKACiiigAooooAKKKKACiiigDjtUk8v4iW/wD2D2/9CrX+0iue8STeT8QrQ562Dfzqz9sHrTEbH2kUfaRWP9sHrR9sHrQB4R8YJr74tftDeH/hXc6vfaH4Uj0mXWL5dPmME+oSBiEQOOdgwMge9ZvxS8Mv+yn8LPFuueCNd1ky6n9nsra11S6Nzbaa7uqNcLvywOCepxntXoXxZ+DumfFO60nVV1S+8N+J9HLf2frmmMBNEp+9GwPDIecg+tZPh/4BWaaP4jsvGHijWfHZ1+3Frdrqcm2FIwQV8uNflVgQDuxnimI8q8VeE/AfwF1Lwpq+uat8RrvWf9Gv7rXtPmkntbh5Mfu5ctsCkn7oHQV6Z8LNcn1H9rz4xg3VxJY/2NpU0FvJIxjj3c5VCcKTnnFYUf7Kr3lraaLrfxL8Ta74Ps5EeHRblkG4IQUR5B8xUfXtXpPhf4Z2HhX4peKvG1tf3Elx4gsrWyksXVfLgWDhSrdSSOuaAPFP2utU8OxftCfDK28Zaxqml+FJdDvmuv7NuZoi0gl+QkRkZOcVlfDz4sa18K/hj8XPFPhl9U1/wFo8tu/hpvEu9pJWLBZlUkhmX5hgk9cV7/4k+GOneKPix4W8dXV5N9p0CxuLGKw8tWhmExyWYkZBHbFXvin4ItPip8P9U8KXV5Np1rfIiGe3VWaMLIrjAPH8OPxoGeYt8eviotn4a0aTw1oNt448Xym40a1eZ2trOxESMZLk5BZ8sflXHGK0tI/aU1zwnB8QtI+IekWkfirwfpqas39jMTbX1tIB5bLuyUO4gEEnGc10XxE+ENh480/w80Gr3uga/wCHwo03WrEL5sWECsrKflZWCjIP4Vm+F/graeEtD8XT317N478T+ILRoby81ohBcqEIjt8LwkecDj60COQuvj98XvDWj+Bdc1/RfC39j+LNTt7WH7E8jS2scu4hWG/522qfmGAMdOam8B/tGfEXxpaeMdeuNL8M6B4P8PT6hYnVNSndPOuIn2w8Z4TH3jzk9MV5h4Z/Z58Yax4n8K211oV94a0TQ9RS+aXUvEH9oRQKm7EFrCHOFYkfNjjbXu0P7Peg/wDCqvEPgO51O9udP1i/n1FrraqywyySGQbQOCFJ79e9AHL/AAN/as1rx18S/wDhENfbQNRa60+S+s77w+ssaIY8lo5FkJJOAcEVzEH7WfxX/wCEF0PxxJ4X8Oy+HNR1dtFW2jlkW6eZnKRyAliFTdjOQTXo3hT4CTaL8QtD8Y61441TxLqmk6bNpcEdxbQxRCGQEYAQDGAfxNMj/Zv0lPhToXgb+3r42mk6wmsx3nlR+ZI6y+YEYYwFzxkc0DNT4R/F7xtqfxU8S+APH+naPb6vp1pHfQXGiF/JaNiw2MGYncMdR+Ve1/aRXmVn8O7Oz+MWsfEJdQuGvdSsksnsWVfKQKzHcD1z83f0rtftg9aANj7SKPtIrH+2D1o+2D1pAdNpsnmB/arlY3h2bzhPz0xWzSGFFFFABRRRQAUUUUAFFFFABRRRQAUUUUAFFFFABRRRQAUUUUAFFFFADn+831ptOf7zfWm0AFFFFABRRRQAUUUUAFFFFABRRRQAUUUUAFFFFABRRRQAUUUUAFFFFABRRRQAUUUUAFFFFABRRRQAUUUUAFFFFABRRRQAUUUUAFFFFABRRRQAUUUUAFFFFABRRRQAUUUUAFFFFABRRRQAUUUUAFFFFAHmfjy4+z+PrA5xmxf+dVf7T963PH3w91PxVrmm6npesWumvbQyQzRXdo06yhsbSNrrtIwfXOaw/wDhU/in/oZdH/8ABVL/APHqoQf2n70f2n70n/CpvFP/AEM2j/8Agql/+PUn/CpfFP8A0M+kf+CqT/49QKw7+0/ej+0/emf8Kk8U/wDQ0aT/AOCqT/47R/wqPxV/0NOk/wDgrk/+O0BYf/afvR/afvUf/Co/FX/Q1aV/4K5P/jtJ/wAKh8Vf9DXpf/grk/8AjtAWJf7T96P7T96h/wCFQeKv+hs0v/wVyf8Ax2k/4U/4r/6G3TP/AAVv/wDHaAsT/wBp+9H9p+9V/wDhTviv/obtNH/cLf8A+O0f8Kd8Wf8AQ36d/wCCt/8A47QFix/afvR/afvVb/hTfiz/AKHHT/8AwVv/APHaT/hTXiz/AKHLT/8AwVv/APHKAsWv7T96P7T96qf8KZ8Wf9DnYf8Agrf/AOOUn/CmPFn/AEOlj/4K2/8AjlGgFz+0/ej+0/eqf/Cl/Fv/AEOtkP8AuFt/8cpP+FLeLv8AodrL/wAFbf8AxyjQC7/afvR/afvVH/hSvi7/AKHez/8ABY3/AMcpP+FJ+Lv+h4tP/BY3/wAcp6Ad34FuvtC3fOcYrqq5T4e+Db/whY3Uep6umsXU0gYTRweSqrj7u3J79811dSMKKKKQwooooAKKKKACiiigAooooAKKKKACiiigAooooAKKKKACiiigBz/eb602nP8Aeb602gAooooAKKKKACiiigAooooAKKKKACiiigAooooAKKKKACiiigAooooAKKKKACiiigAooooAKKKKACiiigAooooAKKKKACiiigAooooAKKKKACiiigAooooAKKKKACiiigAooooAKKKKACiiigAooooAKKKKACiiigAooooAKKKKACj6nA9TRWZ4n0m417w/f6da6g+lTXURiF5HGJGjB6kAkDpkfjUybjFtK77F04xlNRk7J9e3npqcn4K+M2i+N/GeueHbRts+nt+5kJ4uVHDlf91s/hiu/r5p+H/7PEOh/ES9bTfFmoQX2gyxN5rWkZE25QxU/N0OcGvpavJyutiq1KTxcbNN9u/l22Poc9w2X4bERWXVHKLim7ppp2WuqXxLXy1QUUUV7B82FFFFABRRRQAUUUUAFFFFABRRRQAUUUUAFFFFABRRRQAUUUUAFFFFABRRRQAUUUUAFFFFABRRRQA5/vN9abTn+831ptABRRRQAUUUUAFFFFABRRRQAUUUUAFFFFABRRRQAUUUUAFFFFABRRRQAUUUUAFFFFABRRRQAUUUUAFFFFABRRRQAUUUUAFFFFABRRRQAUUUUAFFFFABRRRQAUUUUAFFFFABRRRQAUUUUAFFFFABRRRQAUUUUAFFFFABRRRQAUUUUAFFFZviTUrrR9Bvr6ysjqNzbxGVbVXCGTHJAJ6HGfyqZSUIuT2RcIOpJQju9DlvB/8AyU7x3/vW/wD6LWu7r5l+H/7QTa58Rr1NO8M3Ut9r00aGJ51CwbVCkn2GOa+mq8jK8VSxVKTpO9pS79W2vwPoc9y/E4CvCOJjytxj1T2ik9m+qfqFFFFeyfNhRRRQAUUUUAFFFFABRRRQAUUUUAFFFFABRRRQAUUUUAFFFFABRRRQAUUUUAFFFFABRRRQAUUUUAOf7zfWm05/vN9abQAUUUUAFFFFABRRRQAUUUUAFFFFABRRRQAUUUUAFFFFABRRRQAUUUUAFFFFABRRRQAUUUUAFFFFABRRRQAUUUUAFFFFABRRRQAUUUUAFFFFABRRRQAUUUUAFFFFABRRRQAUUUUAFFFFABRRRQAUUUUAFFFFABRRRQAUUUoBboM0AJRTmUxrlxsX1bgVTm1bT7fPm6hZx4GTvuEH9aALVKDg5rEuvHHhyyYLP4g0uJmGQGvI/wChrNu/i14JsZfKn8WaTHJjdtNyDx+FAFHwn8HtD8H+NtZ8S2SH7VqH3IyPlgzy+3/eOSa7quN/4XN4C/6G/Sf/AAIFXbf4meELuFZYfE+kvG3RvtSj+ZrGjQp4ePLSjZXb+bOrEYqti5qpXm5NJK77JWR0tFZlv4o0S7RGg1nTpVkGVK3cfP61ehvLa4x5V1by56eXKrfyNbHKS0U8xuOqMPwplABRRRQAUUUUAFFFFABRRRQAUUUUAFFFFABRRRQAUUUUAFFFFABRRRQAUUUUAFFFFABRRRQA5/vN9abTn+831ptABRRRQAUUUUAFFFFABRRRQAUUUUAFFFFABRRRQAUUUUAFFFFABRRRQAUUUUAFFFFABRRRQAUUUUAFFFFABRRRQAUUUUAFFFFABRRRQAUUUUAFFFFABRRRQAUUUUAFFFFABRRRQAUUUUAFFFFABRRRQAUUUvr9KAK2oalaaTZy3d9dQ2VpCN0k07hUQepJrwjxx+298NPCTzQWN3c+JbxOAmmx5iY+0p+WvhT4r/Grxd8XNcuLjxBqkkltHKywafCSlvCASPlUd+OT3rt/2Wfih8PPhtr11L448ODUZpWQ2uqmMTC0xnPyHp25UE8VVgPaJv2xvih46DL4D+F1xNERnzJIpLiRR2I2kL+lULhP2s/HHCxNpEDHiFhDbbef7xXd+tfVHhX9oT4aeKo0Ol+LtKUMPlS4lFs302ybT+Fd1p+tafqyhrG/tbxT0NvMsg9expAfBLfsrftD+ImB1bxTJbhz8yNrksiD32qQO5pn/Dvn4iatGx1DxZp24/KUmMsuV+u7p7V+g9FFwPz9j/4Jn+IdoJ8Z6KjEcqNNkOPx31dsf+CaWqqH+1+NNPPTb5GnuPrnLmvvWii4Hwn/AMO07r/oc7b/AMAT/wDFVmyf8E0dfLtt8a6Ptzxu02TOPf56+/qKLgfn1J/wTY8VWsySWvi7RXcc7xZSRsp/76NRt+wx8XNG3/2Z4rtz5YxH5F5NBu+nzcV+hNFFwPz+t/gf+1D4TYtYa3LeRr0Z9Z84nnP3ZM960ovil+1F4Fw2reE5/EMMfLM1gGXHu0QWvu13WNSzMFUdSxwKwdU+IHhfRVY6h4j0my29RcX0SH8i1FwPkzQf+CgCadeCx8beB77SLgf6yW0Y7U/4A2W/WvePh/8AtDfD74nNHFofiO3a9k+7Y3f7i4P/AABua4X4xftQfBJ9EubDVVtfGr4I/s6C18wP/wADYBR9c1+cWpXUE2rXdzYQNYWzzNJBAHJMKFiVXd3wMDPtTA/Zyivj/wDYR+MHirxleax4Y13Un1Ww0+0We1luPmmj+ZV2b+pXnj0xX2BUgFFFFABRRRQAUUUUAFFFFABRRRQAUUUUAFFFFABRRRQAUUUUAFFFFABRRRQA5/vN9abTn+831ptABRRRQAUUUUAFFFFABRRRQAUUUUAFFFFABRRRQAUUUUAFFFFABRRRQAUUUUAFFFFABRRRQAUUUUAFFFFABRRRQAUUUUAFFFFABRRRQAUUUUAFFFFABRRRQAUUUUAFFFFABRRRQAUUUUAFFFFABRRRQAUvr9D/ACpKX1+h/lQB+LVz/wAfdz/12f8A9CNR1Jc/8fdz/wBdn/8AQjUdWAhjUsCVGeoOOatwapfWv+o1C8t8f88bmRP5GqtFAHT2PxQ8Y6WuLXxTq0Ixt4u2PHpyTXQW37R3xSsyhh8eawmwbV/eIcD8VrziigD1a3/aq+LtvMsn/Ce6nLt/gkWIqfr8lXv+Gv8A4uf9DfP/AN+Y/wD4mvG6KAPZP+Gv/i5/0N8//fmP/wCJqO4/a5+LlxC0f/CZ3cWf444oww+ny14/RQB6fN+098Wp42jf4gauUYYIHlD9Qmay7z47/EbUCDc+NdYlKjAzOB/IVwlFAGtfeLtf1Jg11ruqTkDA3XsmMfTdWXNJJdczySTn/pq5f+ZptFAAFC8AYooooA+tP+Cdf/JQPFP/AGDB/wCjEr70r4L/AOCdf/JQPFP/AGDB/wCjEr70qWAUUUUgCiiigAooooAKKKKACiiigAooooAKKKKACiiigAooooAKKKKACiiigBz/AHm+tNpz/eb602gAooooAKKKKACiiigAooooAKKKKACiiigAooooAKKKKACiiigAooooAKKKKACiiigAooooAKKKKACiiigAooooAKKKKACiiigAooooAKKKKACiiigAooooAKKKKACiiigAooooAKKKKACiiigAooooAKX1+h/lSUvrQB+LVz/x93P/AF2f/wBCNR16f8ctc+HGp+I54fh94duNMtIZWD3stwdk5yc7YsfKM9Du59KtfAv9m/xL8ev7Rl0a4s7KysCqzT3chHzNnCqoBPY9cVYHk1FfRWv/ALBvxT0UM0FtpurICdv2K6O4j6Oq8157rX7OHxP8P7jfeCdUjQZ+eNUkBwCcjax7CgDzeitW88J69p0jR3Wg6rbspwfMsZQPz24rMmje3z50ckIHXzEK4/MUANopn2iI9JUP/AhS+an99fzoAdRTfNT++v50n2iL/non/fQoAfRSRSLOSIj5p/6Z/N/Kr8Gh6pdf6jStQn5x+6s5W/ktAFGiuz0f4M+PPEG3+z/B+sXG4ZGbUp2z/Fiu70P9jP4t61jf4YOmA/8AP9cRr+PylqAPEaK+qLb/AIJ3/EGTT5ZZ9V0SK7C5jt0mkYMfQtsGP1r5j1TTZ9E1a70+8Tbc2czQTorZwykhgD9QeaQH1R/wTr/5KB4p/wCwYP8A0YlfelfJ/wCw7rvw+1aHUofD3h6bQ/FUFsBfPLMZhPFuHzK+B/FjjHHqa+sKTAKKKKQBRRRQAUUUUAFFFFABRRRQAUUUUAFFFFABRRRQAUUUUAFFFFABRRRQA5/vN9abTn+831ptABRRRQAUUUUAFFFFABRRRQAUUUUAFFFFABRRRQAUUUUAFFFFABRRRQAUUUUAFFFFABRRRQAUUUUAFFFFABRRRQAUUUUAFFFFABRRRQAUUUUAFFFFABRRRQAUUUUAFFFFABRRRQAUUUUAFFFFABRRRQAUvr9D/KkpfX6H+VAH4tXP/H3c/wDXZ/8A0I10ngH4m+J/hfqx1Hwxq8+lXLDEgjwySD0ZGBVu/UcZrm7n/j7uf+uz/wDoRqOrA+u/Cf8AwUY8U6fFHF4g8N2GrBODNZu0Mr+5ySufoK9O0P8A4KNeCrxVOqaBq+lseoQLcY/75Ar89qKQH6c2P7cXwg1tAsuqXMCkkbb6xZB+varifHv4Aa2q/aNX8LnzeCLy2jH/AH1uXivy6ooA/UWPxV+znrVy5ivfA08qqCwjEAwPoBVWTS/2b5GLE+Eck5OJ1H/s1fmJRQB+nX9k/s3evhH/AMCF/wDiq0Ybz9nq0VCsngsCIZBYQtjHrnr+NflpRQB+pa/F79nvTEeSHWfBMZHUW8cG4/gq5ptx+1v8GPD6t9m8Q2TADd/oEG7PbjaOtfltRRYD9KNU/wCCgXwtsQ62r6vfyr0Ediyqf+BGuB1//gpLp6K6aL4LuppP4Zry6VU/FQM/rXwrRQB798Qv22/iV48tZ7OG7tvDllMCjx6WhDsp7b2JYH3UivBJJGkdndmd2OWZiSSfUk9TTKKYH1p/wTr/AOSgeKf+wYP/AEYlfelfBf8AwTr/AOSgeKf+wYP/AEYlfelSwCiiikAUUUUAFFFFABRRRQAUUUUAFFFFABRRRQAUUUUAFFFFABRRRQAUUUUAOf7zfWm05/vN9abQAUUUUAFFFFABRRRQAUUUUAFFFFABRRRQAUUUUAFFFFABRRRQAUUUUAFFFFABRRRQAUUUUAFFFFABRRRQAUUUUAFFFFABRRRQAUUUUAFFFFABRRRQAUUUUAFFFFABRRRQAUUUUAFFFFABRRRQAUUUUAFL6/Q/ypKX1+lAH4tXP/H3c/8AXZ//AEI1HXq3xs+AV/8ABq+dNQ8RaJqEsrs62ttcYudpJOTFzgfjXmFnY3OoTCG0tprqU9I4ULn9KsCCipprO5tWZJrWeFlJBEkTLgj6iodw9aACiiigAooooAKKKKACiiigAooyKcitJ9xGk/3FLfyoAbRV9dB1SS0e7XTLxrVPvTfZ32j9Kq20JubiOHzI4d7BfMmbai+7HsKAPq//AIJ1/wDJQPFP/YMH/oxK+9K+Vf2K/gfeeAJtQ8Uya/pGtWOqWggi/sqbzlB3Kxy/4dMV9VVLAKKKKQBRRRQAUUUUAFFFFABRRRQAUUUUAFFFFABRRRQAUUUUAFFFFABRRRQA5/vN9abTn+831ptABRRRQAUUUUAFFFFABRRRQAUUUUAFFFFABRRRQAUUUUAFFFFABRRRQAUUUUAFFFFABRRRQAUUUUAFFFFABRRRQAUUUUAFFFFABRRRQAUUUUAFFFFABRRRQAUUUUAFFFFABRRRQAUUUUAFFFFABRRRQAUvr9D/ACpKX1+h/lQB+MWsahc6trF/eXtxJd3c08jyzzMWdzuPJJ617h+yp+0dpfwF1TU01bQjf2upbA19bBftEG3PHPVOenXgV4Pc/wDH3c/9dn/9CNR1YH6naR+0T8FvipGi3Wr6S7EY8rXIBDgnqP3oAP4VoT/Av4M+O13W3h/w9c7ur6X5aE5B5zGfTn9a/KEqD1GamjurmH/V3VxF/wBc5mX+RpAfpjqn7B/wm1BneHS76ykbvDqEuPyLECuS1L/gnL4Kug32XxDrNiTjG3y5Mf8AfQr4e0z4peM9F2Gw8VatalDlfLuW4OMd66C1/aS+KtmEWL4ga2EU5CNMpH6rQB9TT/8ABNfRvN/c+ONUEeP+WlrEW/QVlN/wTZl3HHjbjPGbUV4JD+1v8WoZFf8A4TG6fb/DIikH6jFXv+GzPi5/0Mq/+A60Ae2f8O2Jf+h2/wDJUVowf8E19O2R+d44vg+Bv8u0jxnvjNeBf8NmfFz/AKGVf/AdajuP2xvi3cQmP/hKWiz/ABRQKrD8aAPpiy/4JveEoN32jxZrV1kjGY4Ux69FrqNN/YA+F1pj7XHql/g5+e9eP8PlIr4svP2qPi1eRhD451KHBzuhKK30zjpWLffHn4kaori78c61cBiCwa4xnHToKAP0b0v9kX4S+H496+FreVEHLXsrzDpjneTWhLN8F/hujZPg/Q2jG7y0+zxyfgo5Jr8rNR8U63rD777WdQumyTmS5fqeves2RmmbMjtIfWRix/WgD9H/AIift4fDrw3p9xa6Glx4nvNjRrBDCY4BxgbmcAFfXbmvzr1nUBq+sX1+LeKzF1O8/wBngGI4tzE7FHoM4H0qlRQB9df8E67y4HjTxVZieT7IbBZTBuOzeJFAbHrgkZ96+7q+C/8AgnX/AMlA8U/9gwf+jEr70pMAooopAFFFFABRRRQAUUUUAFFFFABRRRQAUUUUAFFFFABRRRQAUUUUAFFFFADn+831ptOf7zfWm0AFFFFABRRRQAUUUUAFFFFABRRRQAUUUUAFFFFABRRRQAUUUUAFFFFABRRRQAUUUUAFFFFABRRRQAUUUUAFFFFABRRRQAUUUUAFFFFABRRRQAUUUUAFFFFABRRRQAUUUUAFFFFABRRRQAUU2aZII2kkbaijJNc5eeLGYkWse0f336/lQB0tRyXMUP35UQe5riLjVru6+/cNj0U4FVT83J5NOwrnbSa9YRf8vCt/uc1Wk8VWa52iR+D/AA47VyVHr9D/ACp2Fc/KC4/4+rj/AK6v/wChGo6mvI3hvrqKRGjkWVwyMMEHce1Q0ygooooAKKKKACiiigAooooAKKKKACiiigAooooA+qf+CfupRab488TPKGIbTgPlH/TRK+64/EthJ/y0Zf8AeXFfAf7DCsfGXiNwpKfYQu7HGd68V9l0hHeRapaTfcuY2/GrKsG6EH6GvOqfFcSwHMcjRn/ZOKVguehUVx9t4kvIMBmWZfRh/Wug0vWodT+QAxygZKHv7igZoUUUUgCiiigAooooAKKKKACiiigAooooAKKKKACiiigAooooAc/3m+tNpz/eb602gAooooAKKKKACiiigAooooAKKKKACiiigAooooAKKKKACiiigAooooAKKKKACiiigAooooAKKKKACiiigAooooAKKKKACiiigAooooAKKKKACiiigAooooAKKKKACiiigAooooAKKKKAIby1S9tpIHyFcYyK5O88O3dqSVXzo/7yf4V2VLTA86dWjOHUqfRhikr0KSCKYYkjV/8AeGaozeH7GbnyAh9VJp3FY4uiupk8JwN/q5ZF/wB7mq0nhGQfcuFb2K4ouKx554o+HHhbxom3XNAsNROMB5YRuX3BHevIfE37FfgnVt76Td6hocrc/K4nQH2U4wK+mX8K3q/dMTf8CxULeHb9P+WO7/dOaAPhjxF+xF4psQz6Pq9jqca9Em3RSN9Bgj9a82179nr4h+HG/wBL8MXbx9pLcrKG/BST+lfpW2iX6/8ALpIfoKZ9gvI+fIlX8KBn5QXuhanppIvNMvrQjr9otpI/5is8TxtwJFJ+tfrNeaT9s/4+7FLn/rvCH/mDXP6p8MvDOqc3nhfTpM+lmqf+ggUAfl2CD0OaK/R26/Zv+G16ymbwXZsVGBgyr/J6zP8AhlH4a/8AQtfh5kn+NAH560V+gNx+yL8OZpNy6LcQj+7HK2P1pbb9kf4cW7Etok9wCMYllbA9+MUwPz96U1po1PMij6kV+jNj+zH8NbEoV8HW0sqnIeVpSf8A0LH6V1Ol/CXwtouPsXhTT4ivTdah/wD0LNID8zrDQdU1VlWy0y9vC3A+z2zyfyFd34f/AGcviJ4l2vbeG7iCA9ZrpljA+oJz+lfo3Z6KbHAtNPS1/wCveFY/5AVaGl38v/LtMx+lMD4t8M/sN6xdbH1/xDbWCHkx2MZmcex3bR+tev8AhP8AZJ+HnhpklutPm164HU6jJujP/AB0/Ovdl0G/b/l3YfWpk8M37fwxr/vPSEc9pej2Gh2aWmnWNvY2ycLFbxhQKuVuJ4TuT96WNfpzViPwiv8AHcbv91cUBY5ukzXXx+F7KP72+T/eNXodLtLf/V28a/hn+dFwscVb6fc3TARQu3vjA/Ouk0PQWsJftEz5lwQFXoM1tD5RgDA9BRSKCiiikAUUUUAFFFFABRRRQAUUUUAFFFFABRRRQAUUUUAFFFFADn+831ptOf7zfWm0AFFFFABRRRQAUUUUAFFFFABRRRQAUUUUAFFFFABRRRQAUUUUAFFFFABRRRQAUUUUAFFFFABRRRQAUUUUAFFFFABRRRQAUUUUAFFFFABRRRQAUUUUAFFFFABRRRQAUUUUAFFFFABRRRQAUUUUAFFFFABRRRQAUUUUAFLmkooAXNG4+tJRQAu4+tG4+tJRQAu4+tG4+tJRQAu4+tGaSigBc0lFFABRRRQAUUUUAFFFFABRRRQAUUUUAFFFFABRRRQAUUUUAFFFFABRRRQAUUUUAFFFFABRRRQA5/vN9abRRQAUUUUAFFFFABRRRQAUUUUAFFFFABRRRQAUUUUAFFFFABRRRQAUUUUAFFFFABRRRQAUUUUAFFFFABRRRQAUUUUAFFFFABRRRQAUUUUAFFFFABRRRQAUUUUAFFFFABRRRQAUUUUAFFFFABRRRQAUUUUAFFFFABRRRQAUUUUAFFFFABRRRQAUUUUAFFFFABRRRQAUUUUAFFFFABRRRQAUUUUAFFFFABRRRQAUUUUAFFFFABRRRQAUUUUAFFFFABRRRQAUUUUAf//Z"/>
          <p:cNvSpPr>
            <a:spLocks noChangeAspect="1" noChangeArrowheads="1"/>
          </p:cNvSpPr>
          <p:nvPr/>
        </p:nvSpPr>
        <p:spPr bwMode="auto">
          <a:xfrm>
            <a:off x="640556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350"/>
          </a:p>
        </p:txBody>
      </p:sp>
      <p:sp>
        <p:nvSpPr>
          <p:cNvPr id="3" name="AutoShape 4" descr="data:image/jpeg;base64,/9j/4AAQSkZJRgABAQEASABIAAD/2wBDAAMCAgMCAgMDAwMEAwMEBQgFBQQEBQoHBwYIDAoMDAsKCwsNDhIQDQ4RDgsLEBYQERMUFRUVDA8XGBYUGBIUFRT/2wBDAQMEBAUEBQkFBQkUDQsNFBQUFBQUFBQUFBQUFBQUFBQUFBQUFBQUFBQUFBQUFBQUFBQUFBQUFBQUFBQUFBQUFBT/wAARCAIR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P3+831ptOf7zfWm0AFFFFABRRRQAUUUUAFFFFABRRRQAUUUUAFFFFABRRx3IH1OKpT65ptrM0U2o2sUq8MjSqCKALtFZ3/CSaR/0FLP/AL/LR/wkmkf9BSz/AO/y0AaNFZ3/AAkmkf8AQUs/+/y0f8JJpH/QUs/+/wAtAGjRWd/wkmkf9BSz/wC/y0f8JJpH/QUs/wDv8tAGjRWd/wAJJpH/AEFLP/v8tH/CSaR/0FLP/v8ALQBo0Vnf8JJpH/QUs/8Av8tH/CSaR/0FLP8A7/LQBo0Vnf8ACSaR/wBBSz/7/LR/wkmkf9BSz/7/AC0AaNFZ3/CSaR/0FLP/AL/LR/wkmkf9BSz/AO/y0AaNFZ3/AAkmkf8AQUs/+/y0f8JJpH/QUs/+/wAtAGjRWd/wkmkf9BSz/wC/y0f8JJpH/QUs/wDv8tAGjRWd/wAJJpH/AEFLP/v8tH/CSaR/0FLP/v8ALQBo0Vnf8JJpH/QUs/8Av8tH/CSaR/0FLP8A7/LQBo0Vnf8ACSaR/wBBSz/7/LR/wkmkf9BSz/7/AC0AaNFZ3/CSaR/0FLP/AL/LR/wkmkf9BSz/AO/y0AaNFZ3/AAkmkf8AQUs/+/y0f8JJpH/QUs/+/wAtAGjRWd/wkmkf9BSz/wC/y0f8JJpH/QUs/wDv8tAGjRVKHXdMuZlih1G1llY4VElUk1d47EH6HNABRRRQAUUUUAFFFFABRRRQAUUUUAFFFFABRRRQAUUUUAFFFFABRRRQAUUUUAFFFFABRRRQAUUUUAFFFFABRRRQAUUUUAFFFFABRRRQAUUUUAFFFFABRRRQAUUUUAFFFFABRRRQA5/vN9abTn+831ptABRRRQAUUUUAFFFFABRRRQAUUUUAFFFFABXjX7Qn7TGifAuxS2ES6v4muU3W+mq+Ai9nlI+6vp3PpXbfFz4i2nwp+Hes+JrsB/scREEJOPNmbhEH1P8AKvyb8UeJ9T8aeIL7W9ZumvdTvZDJNM/cnsPQDsKaA7b4iftGfEH4m3Urar4guLeyfIGn2LGG3VfTaOp96828yT/nrJ/32f8AGm0VQDvMf/npJ/32f8aPMf8A56Sf99n/ABptFADvMf8A56Sf99n/ABo8x/8AnpJ/32f8abRQA7zH/wCekn/fZ/xo8x/+ekn/AH2f8abRQA7zH/56Sf8AfZ/xo8x/+ekn/fZ/xptFADvMf/npJ/32f8aPMf8A56Sf99n/ABptFADvMf8A56Sf99n/ABo8x/8AnpJ/32f8abRQA7zH/wCekn/fZ/xo8x/+ekn/AH2f8abRQA7zH/56Sf8AfZ/xo8x/+ekn/fZ/xptFADvMf/npJ/32f8aPMf8A56Sf99n/ABptFADvMf8A56Sf99n/ABo8x/8AnpJ/32f8abRQA7zH/wCekn/fZ/xo8x/+ekn/AH2f8abRQA7zH/56Sf8AfZ/xo8x/+ekn/fZ/xptFADvMf/npJ/32f8aPMf8A56Sf99n/ABptFADvMf8A56Sf99n/ABo8x/8AnpJ/32f8abRQA7zH/wCekn/fZ/xo8x/+ekn/AH2f8abRQA8SSA8SyA/75/xr0f4e/tFfED4Z3MTaT4iuZrNTzp98xmt2H+6eh9681ooA/UD9nv8Aac0T46WbWjxLo/ieBN8+ms+VkXu8RP3h6jqPTFe0V+NXhvxHqPhHXrHWdIuWs9Ss5BLDMh6EHOD6g9xX6x/B/wCJFr8Wvhzo/ia2ARrqLbcRZyYpl4dT+PP41LA7KiiikAUUUUAFFFFABRRRQAUUUUAFFFFABRRRQAUUUUAFFFFABRRRQAUUUUAFFFFABRRRQAUUUUAFFFFABRRRQAUUUUAFFFFABRRRQAUUUUAFFFFABRRRQAUUUUAFFFFADn+831ptOf7zfWm0AFFFFABRRRQAUUUUAFFFFABRRRQAUUUUAfIv/BRTxFLa+DfCeiRuRFe30k8y9j5aqUP5k18I19p/8FHOngb/AH7j/wBBWviyqAKXBPQE/QZpK+nP2CdF0/XPiZrUOo2Nvfwrp25Y7iMOAdx5waYHzJtb+43/AHyaNrf3G/75NfsP/wAK88K/9C3pf/gKtH/CvPCv/Qt6X/4CrSuB+PG1v7jf98mja39xv++TX7D/APCvPCv/AELel/8AgKtH/CvPCv8A0Lel/wDgKtFwPx42t/cb/vk0bW/uN/3ya/Yf/hXnhX/oW9L/APAVaP8AhXnhX/oW9L/8BVouB+PG1v7jf98mja39xv8Avk1+w/8Awrzwr/0Lel/+Aq0f8K88K/8AQt6X/wCAq0XA/Hja39xv++TRtb+43/fJr9h/+FeeFf8AoW9L/wDAVaP+FeeFf+hb0v8A8BVouB+PG1v7jf8AfJo2t/cb/vk1+w//AArzwr/0Lel/+Aq0f8K88K/9C3pf/gKtFwPx42t/cb/vk0bW/uN/3ya/Yf8A4V54V/6FvS//AAFWj/hXnhX/AKFvS/8AwFWi4H48bW/uN/3yaNrf3G/75NfsP/wrzwr/ANC3pf8A4CrR/wAK88K/9C3pf/gKtFwPx42t/cb/AL5NG1v7jf8AfJr9h/8AhXnhX/oW9L/8BVo/4V54V/6FvS//AAFWi4H48bW/uN/3yaNrf3G/75NfsP8A8K88K/8AQt6X/wCAq0f8K88K/wDQt6X/AOAq0XA/Hja39xv++TRtb+43/fJr9h/+FeeFf+hb0v8A8BVo/wCFeeFf+hb0v/wFWi4H48bW/uN/3yaNrf3G/wC+TX7D/wDCvPCv/Qt6X/4CrR/wrzwr/wBC3pf/AICrRcD8eNrf3G/75NG1v7jf98mv2H/4V54V/wChb0v/AMBVo/4V54V/6FvS/wDwFWi4H48bW/uN/wB8mja39xv++TX7D/8ACvPCv/Qt6X/4CrR/wrzwr/0Lel/+Aq0XA/Hja39xv++TRtb+43/fJr9h/wDhXnhX/oW9L/8AAVaP+FeeFf8AoW9L/wDAVaLgfjxgjqCPqMUlfSn7eWi6fofxa06DTrKCxhbS4mMdvGEUnc3OBXzXTAK+6f8AgnT4ie48L+LtDdj5dndxXMKZ4/eK28j8VWvhavsv/gnJ/wAf/jb/AHbf+T0mB9u0UUVIBRRRQAUUUUAFFFFABRRRQAUUUUAFFFFABRRRQAUUUUAFFFFABRRRQAUUUUAFFFFABRRRQAUUUUAFFFFABRRRQAUUUUAFFFFABRRRQAUUUUAFFFFABRRRQAUUUUAOf7zfWm05/vN9abQAUUUUAFFFFABRRRQAUUUUAFFFFABRRRQB8Vf8FHOngb/fuP8A0Fa+LK+0/wDgo508Df79x/6CtfFlUAV9U/8ABPP/AJKlrn/YMP8A6Ea+Vq+qf+Cef/JUtc/7Bh/9CNAH3/RRRUgFFFFABRRRQAUUUUAFFFFABRRRQAUUUUAFFFFABRRRQAUUUUAFFFFABRRRQAUUUUAFFFFABRRRQB+e/wDwUG/5LFpn/YKi/wDQmr5fr6g/4KDf8li0z/sFRf8AoTV8v1QBX2X/AME5P+P/AMbf7tv/ACevjSvsv/gnJ/x/+Nv923/k9DA+3aKKKkAooooAKKKKACiiigAooooAKKKKACiiigAooooAKKKKACiiigAooooAKKKKACiiigAooooAKKKKACiiigAooooAKKKKACiiigAooooAKKKKACiiigAooooAKKKKAHP95vrTac/3m+tNoAKKKKACiiigAooooAKKKKACiiigAooooA+Kv+CjnTwN/v3H/oK18WV9p/8ABRzp4G/37j/0Fa+LKoAr6p/4J5/8lS1z/sGH/wBCNfK1fVP/AATz/wCSpa5/2DD/AOhGgD7/AKKKKkAooooAKKKKACiiigAooooAKKKKACiiigAooooAKKKKACiiigAooooAKKKKACiiigAooooAKKKKAPz3/wCCg3/JYtM/7BUX/oTV8v19Qf8ABQb/AJLFpn/YKi/9Cavl+qAK+y/+Ccn/AB/+Nv8Adt/5PXxpX2X/AME5P+P/AMbf7tv/ACehgfbtFFFSAUUUUAFFFFABRRRQAUUUUAFFFFABRRRQAUUUUAFFFFABRRRQAUUUUAFFFFABRRRQAUUUUAFFFFABRRRQAUUUUAFFFFABRRRQAUUUUAFFFFABRRRQAUUUUAFFFFADn+831ptOf7zfWm0AFFFFABRRRQAUUUUAFFFFABRRRQAUUUUAfFX/AAUc6eBv9+4/9BWviyvtP/go508Df79x/wCgrXxZVAFfVP8AwTz/AOSpa5/2DD/6Ea+Vq+qf+Cef/JUtc/7Bh/8AQjQB9/0UUVIBRRRQAUUUUAFFFFABRRRQAUUUUAFFFFABRRRQAUUUUAFFFFABRRRQAUUUUAFFFFABRRRQAUUUUAfnv/wUG/5LFpn/AGCov/Qmr5fr6g/4KDf8li0z/sFRf+hNXy/VAFfZf/BOT/j/APG3+7b/AMnr40r7L/4Jyf8AH/42/wB23/k9DA+3aKKKkAooooAKKKKAPHPDXxb1fVP2mvF3gO6NpHoWl6bDdW7Y2yl2Jzkk4I4qHxN8VfENv+0rpHw/0qSybTb/AMNXWphnG5hcozKmWB+7wMjrXi/iD4O6H8af20vHml63eahaxWuk206HTbtoHz8w5KnkVY8C/CHRPgt+3B4Z0fRLy/u4Lzwtd3TnUrlp5A25lwCxJAwKYhfHXxP/AGiPAXxA8IeE73UfCUt74nklS0lit5NkewZO/wCevSNYtP2jLPw5BNFqvhAahbiaW8ZopCjqFBUKN3B4bOfauc/aXdR+1B8AQWAJnu8An/Zr6X8Rf8gTV/8Ar0n/APRbUAfMP7NPxJ+N/wAZrPR/FN9eeG08JtevBe28cTrclEcq207sZ444qbUviV8aPHHxt8e+E/Al34ds9P8ADbxAf2pC5dw4z1DVo/8ABPllf9nW1KkMP7Suuh/6atXnek+BfF/jr9qf4yReEfHUnguS3ltzctDbrKZgV469MUwPaP2c/jhr3xF1nxl4N8Z6Za6d408I3MdvftpzFrWcOpZWQkk5wOfrXt9eX/A/4Cad8FYdZuhq194k8S65MtxquuakR5104BC8DgAZNeoVIwooooAKKKKACiiigAooooAKKKKACiiigAooooAKKKKACiiigAooooAKKKKACiiigAooooAKKKKACiiigAooooAKKKKAHP8Aeb602nP95vrTaACiiigAooooAKKKKACiiigAooooAKKKKAPir/go508Df79x/wCgrXxZX2n/AMFHOngb/fuP/QVr4sqgCvqn/gnn/wAlS1z/ALBh/wDQjXytX1T/AME8/wDkqWuf9gw/+hGgD7/oooqQCiiigAooooAKKKKACq+o6hbaTp9zfXky29pbRmWaZ84RR1JxViobyzh1CzuLW4jWaCeNopI3GQykYINAGN4T8f8Ahvx2ly/h3W7LWVtmCzGzlD+WSMgH61sX99b6VY3F7eTLb2lvG0ss0hwqKBkk+1fnh+yLK/7PP7YHi74a3zrb2GptLbwbuFdkJkik+rKpA+tfQ/7f3xGHgH9nfV7SKYw3+uyppsW37wU5Z2HsAoB/3qYHtXgX4leFviZYT3vhXXLTXbS3k8qWW1YkIxAODkA9CPzrc1PU7TRdPuL6/uY7Oyt0Mks8zbURQMkk1+b/APwTn8V3nw5+NGreBNYiksP7d06O4htpV2gSKgkQ/V0dMV9C/wDBRb4jL4L+AcmjRT+VfeIbpLVQv3vKQ+ZIfoQpU/WgD6H8J+OvD3jq3nuPD2sWusQQsFkltH3qrHoM+vFbteAfsh+C9P8Agb+zDos2sNb6P50D6zqc0h2rGXAJ3E+gUfnXnuuf8FMvAlnqk8Oj+Gtd1+wiOBqEKeWj+4G08ehzzQB9g15pa/tEeC7z4uS/DWK9mPiuORo2t/KO0ELuJ3emBTvgj+0F4O+P+hT6h4WvXae1IW7sLldk9uT0yvdfRq+M5PE2l+Df+Cj3iHW9avYtP0uxeWa4uZmwqKIT+pOAPrQB+itFfHV1/wAFOPAUOqNGnhjXpNL8zauolNoZc/fCFf0zX098N/iZ4b+LXhW38ReFtSj1LTJiV3Lw8bjqjr/Cw9KQHT0UUUAFFFFABRRRQAUUUUAFFFFAH57/APBQb/ksWmf9gqL/ANCavl+vqD/goN/yWLTP+wVF/wChNXy/VAFfZf8AwTk/4/8Axt/u2/8AJ6+NK+y/+Ccn/H/42/3bf+T0MD7doooqQCiiigBjzRRkB5o4z6O4U/qaeMMqsCGVuQynIP0NfGfxj8M+GvHH7Y0uj+NNdutJ0CPw7HOnl6k9qnm59mAzUXwF8Rj4f/Hj4jeFfBXiG88X/DnTPDx1VJru6a6S3vVBJhWU9P8Ad96dgPs1bWBZ2nWCJZ2G1pggDsOwLdSKRrWBrlbgwRG5VdizFBvCnsG649q+Wfhn+2XrnjLwzN4y1bwU2i+AdIsp5tZ1x5Mr9oRsLFbr/FwVyf8Aa9qW4/ai+KWh+FrX4h618LYYPhrcbJi1vfb9Shtn5Wd48Y27SG6UWA+ppLCC4mjnktYppofuSvGGaPPXaSOPwqQgMCCMg8EHvXxr+1l8RPFt542+Dl/4L2XOialdR3OnvHqD24vpWGRFMF/gwepyPavRvFn7RHjXTNX8O+A9J8G2WpfFvUbJtQ1DS1vv9A02EOV3PLj5gePSgD3+2tYLKERW0EVtEORHCgRfyApY7WCKaSWOCKOaTHmSKgDPjpkgZP414r8JP2gNW1/x1q/gD4g+HU8I+NNPtvtyLDP5tpe2+MtJC+P4ec/SuPs/2l/iZ8R4dT8RfC74cWviPwRYXMlsl1e3vlXeomMkOYEx0yMc55oA+nqK8I+In7Q3iHTvFmh+A/BfhFdZ+ImoacuqXen3t0I7fTITgHzpAOTk44x0qz8Ivj5q/ijxrrfw98eeHF8J+ONPtTdpFBN51rfQEHMkLY6DvQB7RaX1tqEZktbmG6jVipeCRXAI6jIJ5qavm79g8lvhX4jySf8AipL7qc/8tGr6RpAFFFFABRRRQAUUUUAFFFFABRRRQAUUUUAFFFFABRRRQAUUUUAFFFFABRRRQAUUUUAFFFFABRRRQAUUUUAFFFFADn+831ptOf7zfWm0AFFFFABRRRQAUUUUAFFFFABRRRQAUUUUAfFX/BRzp4G/37j/ANBWviyvtP8A4KOdPA3+/cf+grXxZVAFfVP/AATz/wCSpa5/2DD/AOhGvlavqn/gnn/yVLXP+wYf/QjQB9/0UUVIBRRRQAUUUUAFFFFABRRRQB+fv/BQPQbj4W/GrwF8W9OTaryRRXRUcvLAQyr+MasKh/ab8QN+03+0v8MPAWkzO+lRRQX1xJCQUBkxJJn/AHRGFyf7/FfTn7ZHwvb4rfALxDYW0TS6lYJ/aNoFXc26P5nAHclAw/GvmL/gmp8K9Rm8YeI/HWu6fd28tnAtjaHUInjcu/LsoYD7oQDP+1VAW/25NEk+Cfx5+GnxT0SJ47dZI7aSOPjc8BGAT6GMouD121Q/aR1SL9pb9rr4f+CdKla70OxghnmMa7lZHxNKceoQMvPrX0v+2x8L3+KX7Pmv29rA1xqulbdTs0iXMjtHyUX/AHhxXzp/wTQ+FuoL4i8U+Ntbsby2ltYY9Lsvt0Lxtk4ZmXcAcBcr+NAHdf8ABTTxFfeH/grouhafKILHULxYp/8AbjjQ7VPtnBP0FYXwZ/aW8BfCv4Y6T4bsPhZ4pmjNmgvbhdODC8dl3OzNj51JJxn+HFe+/tZfAP8A4aE+E91odqyRa3av9r06SQ4UyAEbCfRgSPrivmb4d/te/EH4H+G4/Bfj34V6lqmpaTELa1u4bV8yKvCq7KjKQAANyk8DpSA5f9nrVZtE/bSGseEvC+seH/BevCSCa0vLRo1QMhYKeMBVkwR9BVbxd8OdN+Kn/BRi/wDD2s7W0qbUfNuIW/5bKkRcJ+JAzntmvqT9l34q/FT4u69r2s+LPBtr4Z8GSKh0yOaIxXMb45CgqGcHqSwXHbNfLPxY8B/EbVP24PEGqeBtNv7fWLW7+2affS2ki20rJHkp5pXZ8y7l64OcUwP0B8VfCHwb4r8HXfhy+8N6b/ZLwNGkMduqiHC/KUwPlI9RXxX/AME49TvPC3xg+JPgVLk3GkQIZVy2cyxymPf6cqKueNv27fiteaBceGLH4UX+h+M5l+ySXXkTTrE5GCyJ5eCT/vYHqa9Q/YR/Zu1b4PaDrHinxZE0PirXwqmGQhpILcHcA5H8TN8x+tID6qooopAFFFFABRRRQAUUUUAFFFFAH57/APBQb/ksWmf9gqL/ANCavl+vqD/goN/yWLTP+wVF/wChNXy/VAFfZf8AwTk/4/8Axt/u2/8AJ6+NK+y/+Ccn/H/42/3bf+T0MD7dopQC3AGTVDTtc07WJ7yGxvIbuSzcR3AhbcI2I3BSRxnFZuSTSb3KUZSTaWi38i9RRRVEnzj41/ZvX4lftQTeJPFPh6z1fwT/AGGttHJcTISLkHp5edw+uMV61afC/QPBfgHW9B8H6DZaPHd2U8aw2kax+bI0TKpdu5yep9a7SigD50+HP7OuoXn7HMfwu8TIui6zdWU0c7RSrKIZjKzI25SQeNtcZqXhz9oTxj8MY/hHqPhXQdOs2tU0u78XLfq8bWiqF3rCDuLlRgjHFfX1LTA+YPj18BfE9p4R+FJ+Htlb69deA7mFhp15OsBuIkXGQxIGfb3pvijwH8VNL+IWgfGbw74c0248U3Okf2d4h8IzXw2hd5KtDNnBYDGea+oKWgD50+Gnwp8a+Nvi9qPxQ+JWm2Xh64/sp9F0zQbG4E7RQPnzHkkBIy2TwDxXLeBfDPxy/Z30K98BeE/COjeMdEF3NNo+uXGorb+RHI2SJ4yQSVJzwOcV9Z0uaAPmv4gfDX4k+Evixpfxa8G6dpfiPW59IXS9f0F7gwpJg58yB3PGD2PpV34U/DDxx4m+MmofFn4iafY+HdRXTG0nSdBsZxcGGJslnkkBIJYnpnivoaigDxX9k/4a+Ifhb4B1rTPEtnHZXtzrd1eRRxzpMDE7kq2VJAyD0r2qiikAUUUUAFFFFABRRRQAUUUUAFFFFABRRRQAUUUUAFFFFABRRRQAUUUUAFFFFABRRRQAUUUUAFFFFABRRRQAUUUUAOf7zfWm05/vN9abQAUUUUAFFFFABRRRQAUUUUAFFFFABRRRQB8Vf8FHOngb/fuP/QVr4sr7T/4KOdPA3+/cf+grXxZVAFfVP/BPP/kqWuf9gw/+hGvlavqn/gnn/wAlS1z/ALBh/wDQjQB9/wBFFFSAUUUUAFFFB4BPYDNABRXkd9+1p8I9MvrmzuvGtjDc28jQyxt1V1JDA/Qg0ln+1x8H766it4/HemLJIwVTK4Rcn1Y8CmB67RUVneW+oWsV1azx3NtMoeOaFgyOp6EEdRUtIAoVVUYVVUeijAoooAPXvQoCrtVVUeigAUUUAFD4kwHVZMdN4Bx+dFFACsxbqc0vmNtxuOPTNNooAXOXDkAuOA+Pm/OjryaSigAooooAKKKKACiiigAooooAKKKKAPz3/wCCg3/JYtM/7BUX/oTV8v19Qf8ABQb/AJLFpn/YKi/9Cavl+qAK+y/+Ccn/AB/+Nv8Adt/5PXxpX2X/AME5P+P/AMbf7tv/ACehgfT3xm8L+LPFXhd7Twrq66bPz50P3WuF/uiT+H8q8n/Z4+HHie1sPEtrcazq3hK7gvkEtvDHGfNJjB3kujZ9ODX0vRXi1sspVsVHFOTutLXdtunb5H0mFz2vhcvnl8YR5ZNO/Kr6O+t01L56rozg/wDhX3iP/oomuf8Afq3/APjVH/CvvEf/AEUTXP8Av1b/APxqu8orq+p0vP8A8Cl/mcH9pYjtH/wCH/yJwf8Awr7xH/0UTXP+/Vv/APGqP+FfeI/+iia5/wB+rf8A+NV3lFH1Ol5/+BS/zD+0sR2j/wCAQ/8AkTg/+FfeI/8Aoomuf9+rf/41R/wr7xH/ANFE1z/v1b//ABqu8oo+p0vP/wACl/mH9pYjtH/wCH/yJwf/AAr7xH/0UTXP+/Vv/wDGqP8AhX3iP/oomuf9+rf/AONV3lFH1Ol5/wDgUv8AMP7SxHaP/gEP/kTg/wDhX3iP/oomuf8Afq3/APjVH/CvvEf/AEUTXP8Av1b/APxqu8oo+p0vP/wKX+Yf2liO0f8AwCH/AMicH/wr7xH/ANFE1z/v1b//ABqj/hX3iP8A6KJrn/fq3/8AjVd5RR9Tpef/AIFL/MP7SxHaP/gEP/kTg/8AhX3iP/oomuf9+rf/AONUf8K+8R/9FE1z/v1b/wDxqu8oo+p0vP8A8Cl/mH9pYjtH/wAAh/8AInA/Du41e38VeKtG1PW7rW4rBofIlulRWXcgJ+4o9a76uE8H/wDJTvHf+9b/APota7ulgr+yavezktddpPuGZWeITSSvGD0SSu4Rb0Wm4UUUV3nlBRRRQAUUUUAFFFFABRRRQAUUUUAFFFFABRRRQAUUUUAFFFFABRRRQAUUUUAFFFFABRRRQAUUUUAOf7zfWm05/vN9abQAUUUUAFFFFABRRRQAUUUUAFFFFABRRRQB8Vf8FHOngb/fuP8A0Fa+LK+0/wDgo508Df79x/6CtfFlUAV9U/8ABPP/AJKlrn/YMP8A6Ea+Vq+qf+Cef/JUtc/7Bh/9CNAH3/RRRUgFFFFABSSf6uT/AHG/kaWkk/1cn+438jQB+ZH7J/wf8K/GT9o74o6Z4s0ddYsrSS4uIo2JGxzdOM8e3FfQHx6/Yj+DehfDDxDrVvpreF7zT7Ga4trmO62I0qoWRCp4bcQFx718kfCj4Ia/8dvjt8Q9I8PeKJfCt1Z3d1cyXMTyKZFNw42/I6ntnk17D4g/4Jt/EjUdJuIn+Jx1pwpMdneTXBSRuw+eRgPriqA9L/4Jj6/rerfBfVbXUZZp9Ms78pYtMSdmVBeNSf4Qccdtxr0Xxt+15o/gP48Q/DbUtKeJWCSS6w8oWKGNlDFmHtmuG/YP+Osviix1L4ZatodnoeseGFKIunoUjnVGKuWGT84IGWzzuHAxXgX7WXgmT4lft0af4VR5Il1eSztZZIjgpGyKGb6AUgPqr4G/tn6F8ffi1q3g/QNIlisrG2a5TULiUB5gHC8RjoDnvWJ8ZP2/fCfw58VT+GPDuk3XjXW7dzHMticwq46qGXJYjvgEe9d18RvB+ifAf9nnxO3gnSbPRbnT9Ikghu4YV8/ldu4yY3E9+T1rxT/gmT4D0Kb4Xax4yntILzxFd6pNayXE6K7xxoFYbc9CxcknvigDd+G//BRbwx4j8VQaB4x8PXvgi5uGCxXF1uMSknA3hgGUE98Yr2r9oL44RfAb4fx+LX0iTXrD7QkMotpANivwr56EFiB+NeRf8FE/hzoOufAm68RzWltb6zo9zE1vdoio7h2w0ZIGWBA4HrSfBXSNQ+P37BseiavE8t9NZXNlaGb5mdrdiLZvxKqaAPfvhb8S9P8Aih8M9G8a2y/ZLDULQ3bRscmEDO5SfUYryb4E/tn+H/jp8S9U8HWWlTabc2yTSW9xLIGW6SNypKgH0wfxr5Y+Bv7QJ+HP7GPxN0C4u9muaTdPZWUUhwxNxlWVfZVjk+mfeuM8LeCb79lvxD8B/iRNLJHaa2M3ylT8oLncufRomiP407AfeP7R37U+mfs86h4d06bRp9f1PWtxhtLeQKwUHaDye7YH41r/ABy/aQ8PfAHwbpur+IYZJtU1JFNpo9qQZZWIBbGcfKuQCfUivlrxLCn7RX/BQ2xso9t3oPhFEZ3B3KDCN7A+zSrj8a9H/bw/Z78X/FC58J+MfBNp/auqeHS27TAQXceYjo0anhsGMZXuDSAydN/4KQRaffQHxb8Mtf8AD+lXDKsd55LjO44B/eKoI6dCa+qPE3xH0Hwb4Ek8X63ef2Zosduty0lwCr4YZVNp53nONvXNfHfh/wDb223UHhj44/Dl9NBKxyXf2PMSEHGTEwOORnKtxVT/AIKc+M31jwN8PIdMvlm0LVJHvw0R+Sf5Mxt7jGCKANy8/wCClP2qa7utB+GOsar4ft3x/aRWTAUdSxRWVePVq+jvgT+0F4V/aE8Myar4cmkjntiFvNPuMCa3Y9MgE5U84I64rwbwL+05L4F8EaX4a0r4BeJk0i1tUg8pUQpMu3kt8nzZ989a80/ZL0XxR4d/a31PVrTwZrPhTwbr0dwptbuHEcedrIGPs2/HYbjQB9JePv2udI+Hvx2s/hvqOkuomWKSTV3lCxQxsoYsw9gaofBX9tLQfjr8YNT8F+H9JlSys7aS4TUriUBpgrhciMdAc9/yr5Z/bE8Gy/EX9t7SPC8TyRf2sLG0eSI4McbqgZvoBX6D/D/4VeFfhdotnpnhzQ7PTo7WEQieOFfOcDqWkxuOT70AdXRRRSAKKKKACiiigD89/wDgoN/yWLTP+wVF/wChNXy/X1B/wUG/5LFpn/YKi/8AQmr5fqgCvsv/AIJyf8f/AI2/3bf+T18aV9l/8E5P+P8A8bf7tv8AyehgfbtFFFSAUUUUAFFFFABRRRQAUUUUAFFFFABRRRQAUUUUAcJ4P/5Kd47/AN63/wDRa13dcJ4P/wCSneO/963/APRa13dcOD/hv/FL/wBKZ6mZfxo/4Kf/AKREKKKK7jywooooAKKKKACiiigAooooAKKKKACiiigAooooAKKKKACiiigAooooAKKKKACiiigAooooAKKKKAHP95vrTac/3m+tNoAKKKKACiiigAooooAKKKKACiiigAooooA+Kv8Ago508Df79x/6CtfFlfaf/BRzp4G/37j/ANBWviyqAK+qf+Cef/JUtc/7Bh/9CNfK1fVP/BPP/kqWuf8AYMP/AKEaAPv+iiipAKKKKACkb/VuP9lh+lLRQB+W/gW3+OXwH+MPjjxH4W+Fet6qdUu7iENdaXO0TRGd3V1KjnOfyr064/aR/au1+GTT7T4S3Wk3FwrRpenSp18okH5suNoI96++9x9TRuPqadwPkz9iP9lzxJ8HrrWvGPjadF8S6whQWUcgkMSsxZ2kYcFmOOB0xXLePvht4tvv+ChXhzxPbeGNWn8NQy2xk1iO0c2qAIoJMmMDBBr7bpcnpmgDO8RaDZeKtB1HRtSi87T9Qt5LaeP1R1KnHvg8Gvz80bwV8bP2G/GWrDwn4ek8e+BL6TcscMbyArztZlT5o3XOM9DX6J0vt2oA/O7xlF8ef23tQ07w9qPhE+AvBdtcLPPJdRSRoxH8ZL8yMOyrX3f8OfA+nfDHwTovhjSA32HS4FgjaT7zkDl29yeTXQ+3aigD8u/jR+yP4zvP2n9Q0vRvDeqXHg3WNWhvTqMNq72UUTnLh3A25ADjnpvHrX19+2h8F5fH37Ok+keHrGe91Pw/5FxptrZx75pFiAUxoo6kqBwPTivofJ6ZooA+Nf8AgnX8FfEHgPT/ABh4o8X6NqGj67qc6WsMeqQtHO0IwzOQ3PL9+9ehftLeI/jp4P8AE2j638NNFs/EHhu1t2F7pu3fPPISCQU+9gAcFMHk19EZJ60UAfnR8aPH3xb/AGvvD+l+Bk+Dl7oFx9rjnn1W7gkVYCpPAd/uKcnOeuK98+M37IbfET9m7wv4Itb2H/hJvDFrF9iu5eI5ZVjCyIT2VsEDPTOa+mvoAPoKKLgfB/hH9pz4+/B/w5H4R8SfCXUvEepabGLe11KOGUrKo4G5l4ce69a94/Zf1340+KI9e1n4o2VrpGmX0ol03S2Qpc2/GCuOyYA4fnJNe8cHqAfqKWgD4i+Knw28W6l+3/4V8TWnhjVrrw5A1oZdWhtHa1j2qu7dIBgYwc19ut940bj68UlIAooooAKKKKACiiigD89/+Cg3/JYtM/7BUX/oTV8v19Qf8FBv+SxaZ/2Cov8A0Jq+X6oAr7L/AOCcn/H/AONv923/AJPXxpX2X/wTk/4//G3+7b/yehgfbtFFFSAUUUUAFFFFABRRRQAUUUUAFFFFABRRRQAUUVR1zWbfw7pF1qV35n2W1TzJTGhdgo6nA5NTKSinKTskVGMqklCKu2cl4P8A+SneO/8Aet//AEWtd3Xhfg742eEJPiBrlxb6m10dblgS0higkLlgoXB+X1Fe6V5mXV6VanL2ck7Slt5ybX4HuZxha+GrQ9vBxvGG6a2jFPfs9Aooor1TwQooooAKKKKACiiigAooooAKKKKACiiigAooooAKKKKACiiigAooooAKKKKACiiigAooooAKKKKAHP8Aeb602nP95vrTaACiiigAooooAKKKKACiiigAooooAKKKKAPir/go508Df79x/wCgrXxZX2n/AMFHOngb/fuP/QVr4sqgCvqn/gnn/wAlS1z/ALBh/wDQjXytX1T/AME8/wDkqWuf9gw/+hGgD7/oooqQCiiigAooooAKKKKACiiigAooooAKKKKACiiigAooooAKKKKACiiigAooooAKKKKACiiigAooooA/Pf8A4KDf8li0z/sFRf8AoTV8v19Qf8FBv+SxaZ/2Cov/AEJq+X6oAr7L/wCCcn/H/wCNv923/k9fGlfZf/BOT/j/APG3+7b/AMnoYH27RRRUgFFFFABRRRQAUVDJewx3KW7SDz3UssffA6mn+cvrQA+imecvrR5y+tAD6KZ5y+tHnL60APopnnL60ecvrQA+kkjSaN45FDxupVkbowIwQfwpvnL60ecvrQB4/wDDv9nuz8EfEvVvEOY5bEEnS4OphLcuSPbov0r2OmecvrR5y+tcmFwtHBwdOirJtv7z0cdmGJzKoq2KlzSSS+S/q78x9FM85fWjzl9a6zzh9FM85fWjzl9aAH0Uzzl9aPOX1oAfRTPOX1o85fWgB9FIrBulLQAUUUUAFFFFABRRRQAUUUUAFFFFABRRRQAUUUUAFFFFABRRRQAUUUUAOf7zfWm05/vN9abQAUUUUAFFFFABRRRQAUUUUAFFFFABRRRQB8Vf8FHOngb/AH7j/wBBWviyvtP/AIKOdPA3+/cf+grXxZVAFfVP/BPP/kqWuf8AYMP/AKEa+Vq+qf8Agnn/AMlS1z/sGH/0I0Aff9FFFSAUUUUAFFFFABRRRQAUUUUAFFFFABRRRQAUUUUAFFFFABRRRQAUUUUAFFFFABRRRQAUUUUAFFFFAH57/wDBQb/ksWmf9gqL/wBCavl+vqD/AIKDf8li0z/sFRf+hNXy/VAFfZf/AATk/wCP/wAbf7tv/J6+NK+y/wDgnJ/x/wDjb/dt/wCT0MD7doooqQCiiigAooooA5W6/wCSjQf9g9v/AEKt/Nc9fNt+I0H/AGD2/wDQq3PMqgJc0ZqLzKPMoAlzRmqdxqdrZy28VxdQ28tw2yCOWQK0rddqgn5j7Ckm1aztrpLaa7t4rl0MiwySqrso6sFJyQO5oAu5ozXOn4heFlznxNowwcH/AE+Lj/x6nSePvDMbbX8SaQjYB2tfRA4IyD970oA6DNGaxm8YaFHp8d+2t6athK5jjumu4xE7DqobOCRg8e1WdN1vT9ahM2nX9pqEQOC9pOkoB9DtJxQBoZozWXrPiTSvDlus+ranZ6ZCzBVe8nWIMT2GTzVu2voL2BJ7aeK5gcZWWCQOjD2IODQBZzRmovMo8ygCXNGai8yjzKAJc0ZqLzKPMoAlzRmovMo8ygC3B3qWq9q27dVipAKKKKACiiigAooooAKKKKACiiigAooooAKKKKACiiigAooooAKKKKAHP95vrTac/wB5vrTaACiiigAooooAKKKKACiiigAooooAKKKKAPir/go508Df79x/6CtfFlfaf/BRzp4G/wB+4/8AQVr4sqgCvqn/AIJ5/wDJUtc/7Bh/9CNfK1fVP/BPP/kqeu/9gz/2Y0Aff9FO2t/dP5UbW/un8qkBtFO2t/dP5UbW/un8qAG0U7a390/lRtb+6fyoAbRTtrf3T+VG1v7p/KgBtFO2t/dP5UbW/un8qAG0U7a390/lRtb+6fyoAbRTtrf3T+VG1v7p/KgBtFO2t/dP5UbW/un8qAG0U7a390/lRtb+6fyoAbRTtrf3T+VG1v7p/KgBtFO2t/dP5UbW/un8qAG0U7a390/lRtb+6fyoAbRTtrf3T+VG1v7p/KgBtFO2t/dP5UbW/un8qAG0U7a390/lRtb+6fyoA/PX/goN/wAli0z/ALBUX/oTV8v19Qf8FBv+SxaZ/wBgqL/0Jq+X6oAr7L/4Jyf8f/jb/dt/5PXxpX2X/wAE5P8Aj/8AG3+7b/yehgfbtFFFSAUUUUAFFFFAHG6tJ5fxEtuf+Ye3/oVa/wBp9653xNN5PxBtD62Dfzqx9sFUI2vtPvR9p96xftgo+2CiwHgH7ZGp6hpvjD4D3+kaWNa1a28UTSWtiXCec4hXC7j0z61zVr4i8TeOf2vPAjeNvBy+FZl0G/t47Y3In8+JshzkdPT8a988XeBdE8ca14W1TVY53u/DV82o6cYZiirMVCkuB94YA4NGpeBdE1b4gaP40uI5zruk2stnausxEYjkOW3J0J96BHzzqv7Pvw3X9sLSfDo8I6eNCn8MzXktlsOxphIo3nnryfzqf9pb4D/DzRvE/wAJPsPhWxtxqfiaGxvdqn99AFUCM89McV7/AD+BdDuPiRbeOXSf/hILewbTY3ExEXksQxBToTkDml8aeBdE8fXnh261eOd5dBv11Kx8mYxgTLjBYD7w46GgDwL9sDwZ4S+Hvgb4R6Pp3hmN/DkHjHzn0azi3mbdE7Oqr3LZP51q/s/+FHX466j4o8JeCNU+HXgFtLa2uLDUlaEXt0XBDpCemAD83v717N458B6H8RZvDsutRzyNoOorqll5MxjxOqlQWx94YPQ11TX+5iT1JzQM+fv2ivhjrfiP4r6V4ss/Duk/EbSrHS2trjwrqV0IpIdzti4iUnDE/d6fw1xbftCaf4P+GPhfw78ONG1PwRNqGs3FhfQNbNqFxpLoWaRIozkSHIIAxgDtXtvxG+B3hP4maxDrOof2jputwx+SupaRevbStHknYxX7w5PWq8n7PfgF/A1p4UTTbiGws7o31vdR3TC8S5PWbzvvF/egR5VN+0J8SNC+C/xNvbg39zqfh9rdtF8Q6ppH2F75JJVVlkgI2qw6cAferpG8f/E/4Ut4C8TePvFNlq3hrXb5YdVtrSyWKLTI5oUaHD43MQwfJz3rs7f4DeE08B6x4UuZdV1Gx1iVJr+5vL95LmZ0YMp8w8jlRXT+NvA+h/ELwNdeEdbgkuNFuIUgZEkKSAKAFKsOQwA60AeI6h+0p4v034M+JPiAHE9rrGvnTPDMX2YMLW18zyxOygZkY/eAzzwKk+H/AMbPiBb3Pi+x1K61jxBpdv4fuNTsvEGraD/Zj290iE+SUwFdecg4/hr2K++GvhbUvh3B4Gu9MWbwzDBHbpalyGVUxtYN13DAO7rnmsTwr8D/AAz4Ustbt0u9Z1NtXs20+4n1PUXnkW3KlfLQn7oAPGKAKf7LPiD4j+NPA9l4x8d69ZXltrNlFJZaTZ2ojNsQzBpHcD5mfjjoMdK9v+0+9cb4Q0LT/A/hfTPD+lLImm6bAtvbrM5dwg6ZY9TWx9sFAza+0+9H2n3rF+2Cj7YKLAdRpknmLJ7VdrF8NzecJ/bFbVSMKKKKACiiigAooooAKKKKACiiigAooooAKKKKACiiigAooooAKKKKAHP95vrTac/3m+tNoAKKKKACiiigAooooAKKKKACiiigAooooA+Nf+CjmmytpPge/VWaJbm5hcgcKdikZPvmviGv1T/ac+Fsnxa+EGraTaLu1W2xfWQ4y0kfOz2DdPwr8r5I3hleOVGjkQ7WRhgqe4IqkAytvwr401/wPeSXfh/V7rR7qRPLea1YKzL6HIPFYlFM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9B/4aE+Jv/Q9ax/39X/4mj/hoT4m/wDQ9ax/39X/AOJrz6igD0H/AIaE+Jv/AEPWsf8Af1f/AImj/hoT4m/9D1rH/f1f/ia8+ooA2vFHjLXfG9+l74g1a51i8RBGs90wLBB0XgDjmsWiigAr7Z/4Jx6XJ9l8caiwZY/NtoU44b5ZC3Ptx+dfFCq0jBUVndjhVUZJPoB61+pv7Lvwum+E/wAHtJ0y9QJqt2TfXi/3JJADsz6AAfnSYHrNFFFSAUUUUAFFFFAHmXj+4+z+PLA5xmxf+dUf7TH98V0vj74ayeMtR0/UbPW7nRL60R4i0MaSJKjY4YMDyMcEeprm/wDhSmuf9D1c/wDgFD/8RVCE/tMf3xS/2kP71H/Cktb/AOh6uv8AwDh/+IpP+FI63/0PN1/4CQ//ABFArC/2kP71H9pD+9Tf+FH60f8Amebv/wABIv8A4ik/4UbrP/Q83f8A4Cxf/E0aBYf/AGkP71H9pD+9Uf8AwovWf+h5u/8AwFi/+JpP+FE6x/0PN5/4Cxf/ABNGgWJf7S/2qP7S/wBqof8AhRGsf9Dzef8AgNH/APE0n/ChtX/6Hm8/8Bo//iaNAsT/ANpf7VH9pf7VV/8AhQurf9Dze/8AgPH/APE0f8KD1b/oeb3/AMB4/wD4mjQLFj+0v9qj+0v9qq3/AAoHVf8Aoeb7/vxH/wDE0n/CgNU/6Hm+/wC/Cf8AxNGgFr+0fej+0feqn/DP2p/9Dzff9+U/+JpP+GfdS/6Hi+/78p/8TRoFi5/aPvR/aPvVI/s96kf+Z5v/APv0n+FJ/wAM86l/0POof9+l/wAKNAsXv7R96P7R96oH9nfUT/zPOof9+1/wpP8AhnXUP+h51D/v2v8AhRoB33gO4+0Lec5xiusrlvh74F/4QTS5raTU7jVriaTe9xcYBHYKoA4FdTSKCiiikAUUUUAFFFFABRRRQAUUUUAFFFFABRRRQAUUUUAFFFFABRRRQA5/vN9abTn+831ptABRRRQAUUUUAFFFFABRRRQAUUUUAFFFFABXyF+1N+x7N4q1K58Y+BokXUpvnv8ASBhVnbvLH2DHqR3+tfXtL0oA/F/UtOu9G1Caw1C1msb6E4ktriMxyIfdTyKrV+wHjL4XeEfiHFs8SeHdP1f0e4i+f/voYNeX3n7EXwmvJN40e7tv9m3uyq/+gmquB+Z9FfpR/wAMMfCj/oH6l/4G/wD2NH/DDHwo/wCgfqX/AIG//Y0XA/Neiv0o/wCGGPhR/wBA/Uv/AAN/+xo/4YY+FH/QP1L/AMDf/saLgfmvRX6Uf8MMfCj/AKB+pf8Agb/9jR/wwx8KP+gfqX/gb/8AY0XA/Neiv0o/4YY+FH/QP1L/AMDf/saP+GGPhR/0D9S/8Df/ALGi4H5r0V+lH/DDHwo/6B+pf+Bv/wBjR/wwx8KP+gfqX/gb/wDY0XA/Neiv0o/4YY+FH/QP1L/wN/8AsaxvGv7Fnwv0Pwfreo2tjqK3NpZyzRFrzIDKpIyNvrQB+eFFNhYvDGx6lQT+VOpgFFFFABRRTZmKQuw6hSR+VADqK/QnwD+xj8MfEHgfQNUvLHUGu7yyhnlZbzALMoJwNvrW/wD8MMfCj/oH6l/4G/8A2NK4H5r0V+lH/DDHwo/6B+pf+Bv/ANjR/wAMMfCj/oH6l/4G/wD2NFwPzXor9KP+GGPhR/0D9S/8Df8A7Gj/AIYY+FH/AED9S/8AA3/7Gi4H5r0V+lH/AAwx8KP+gfqX/gb/APY0f8MMfCj/AKB+pf8Agb/9jRcD816K/Sj/AIYY+FH/AED9S/8AA3/7Gj/hhj4Uf9A/Uv8AwN/+xouB+a9FfpR/wwx8KP8AoH6l/wCBv/2NH/DDHwo/6B+pf+Bv/wBjRcD816safYXWrX0NjY20t7ezHEdvboXkc+yjk1+k9n+xD8JrWTedIvLj/Znu9y/+g16f4L+FXg/4dxlfDfhvT9IJ6vBF8599xyaLgfNH7LP7Hc3hu+tfGHjuFf7QiIk0/RzhhEeollP94Hovbr1r7Co60lSAUUUUAFFFFABRRRQAUUUUAFFFFABRRRQAUUUUAFFFZ/iK8vrDQ7640yza/wBRSIm3t1IBd+g6+nX8KmUlGLk+hcIupJQXUktNYsr++vbO3uo5rqyYJcQq2WjJAIyPcEVcr5S+E3hv4k+E/ifc6rc6bJd/aZdusQrMhO1zuDYz1Gcj2r6trzMuxs8bTc6lNwabVmvu/wCD5nuZzllPK68adKsqkWk7pp69dvw7qwUUUV6p4AUUUUAFFFFABRRRQAUUUUAFFFFABRRRQAUUUUAFFFFABRRRQAUUUUAFFFFABRRRQAUUUUAFFFFADn+831ptOf7zfWm0AFFFFABRRRQAUUUUAFFFFABRRRQAUUUUAFFFFABRRRQAUUUUAFFFFABRRRQAUUUUAFFFFABXN/Ez/knPij/sGz/+gGukrm/iZ/yTnxR/2DZ//QDQB+O9t/x7xf7g/lUlR23/AB7xf7g/lUlWAUUUUAFR3H/HvL/un+VSVHcf8e8v+6f5UAfsD8Jf+SX+E/8AsGW//oArq65T4S/8kv8ACf8A2DLf/wBAFdXUAFFFFABRRRQAUUUUAFFFFABRRRQAUUUUAFFFFABRRRQAUUUUAFFFFABRRRQAUUUUAFFFFABRRRQAUUVV1TVbTRNPmvr+4S1tIRukmkOFUZxkmk5KKu9ioxcmoxV2zjvB4H/CzvHn+/b/APota7uvJPCfxB8NQ/EPxZdNrliYb94BbFZ1JlIRQQBn1r1uvOwFSE6cuRp+9L8ZM9jNaNSlWj7SLV4Q3VtoRT+4KKKK9I8UKKKKACiiigAooooAKKKKACiiigAooooAKKKKACiiigAooooAKKKKACiiigAooooAKKKKACiiigBz/eb602nP95vrTaACiiigAooooAKKKKACiiigAooooAKKKKACiiigAooooAKKKKACiiigAooooAKKKKACiiigArm/iZ/yTnxR/wBg2f8A9ANdJXN/Ez/knPij/sGz/wDoBoA/He2/494v9wfyqSo7b/j3i/3B/KpKsAooooAKjuP+PeX/AHT/ACqSo7j/AI95f90/yoA/YH4S/wDJL/Cf/YMt/wD0AV1dcp8Jf+SX+E/+wZb/APoArq6gAooooAKKKKACiiigAooooAKKKKACiiigAooooAKKKKACiiigAooooAKKY00cciozqrtkqpPJx1pfMX1oAdRTfMX1o8xfWgB1FN8xfWjzF9aAHUU3zF9aPMX1oAdUF/Y2+qWNxZ3cSz2twhjljYZDKRgipfMX1o8xfWk0mrMabi01ufO/wt/Ztbwr8VL/AFLUYVl0bTX8zSy2CJGPKkj/AGBx7kV9FU3zF9aPMX1rhweBo4CDp0VZNt/16bI9bM81xWb1Y1sVK7SS+79W9X5jqKb5i+tHmL613nkDqKb5i+tHmL60AOopvmL60eYvrQA6im+YvrR5i+tADqKRWDdDmloAKKKKACiiigAooooAKKKKACiiigAooooAKKKKACiiigAooooAKKKKAHP95vrTac/3m+tNoAKKKKACiiigAooooAKKKKACiiigAooooAKKKKACiiigAooooAKKKKACiiigAooooAKKXrwOtfPnx3/bE8P/AAf1N9E02zXxJr8Y/fQpNsgtz/ddxn5vYA0AfQVc38TP+Sc+KP8AsGz/APoBr4puf+Ch/jGSYtB4d0mCPHCMzOfzxWZr37enjLxBoeoaXPoulRw3kD27sgOQGGCRx707AfMFt/x7xf7g/lUlJGgjjVR/CMUtUAUUUUAFR3H/AB7y/wC6f5VJSSKJEZT0YYoA/X74S/8AJL/Cf/YMt/8A0AV1dfnf4b/bw8Y+GfD+naRb6LpckFjbpbo8gO4qoABPHXite0/4KIeMIpg1x4b0q5i7xq7Rk/jg1NgPvmivn74H/tkeGPi1qEOjajb/APCNeIJjiK3ml3wTH+6khxz7ED8a+gunB60gEooooAKKKKACiiigAooooAKKKKACiiigAooooAKKKKACiiigDlrpm/4WJAuTtGnsQO33q36529OPiNB/2D2/9Crd3iqAloqLeKN4oAloqNTuzgE4GT7D1o3ZVWHKt0Ycg/jQBJRTOdzLjLqMsvcD1I7Um7gHsaAJKKjDZ6UrZQ4YFT70APoqLeKN4oAloqLeKN4oAloqLeKN4oAloqLeKN4oAloqLeKN4oAtQd6lqC1bO6p6QBRRRSAKKKKACiiigAooooAKKKKACiiigAooooAKKKKACiiigAooooAc/wB5vrTac/3m+tNoAKKKKACiiigAooooAKKKKACiiigAooooAKKKKACiiigAooooAKKKKACiiigAooooA5v4leJn8G/D3xFrkaPJLY2MkqLGMtuxgYHsSD+FfkNcjUdRupru6gup7u4dpppWhcl3Y5Zjx3JNfs5JGsqFHUOjcFWGQarf2TY/8+dv/wB+xTA/Gf7Ddf8APpc/9+H/AMKPsN1/z6XP/fh/8K/Zj+ybH/nzg/79ij+ybH/nzg/79incD8Z/sN1/z6XP/fh/8KPsN1/z6XP/AH4f/Cv2Y/smx/584P8Av2KP7Jsf+fOD/v2KLgfjP9huv+fS5/78P/hR9huv+fS5/wC/D/4V+zH9k2P/AD5wf9+xR/ZNj/z5wf8AfsUXA/Gf7Ddf8+lz/wB+H/wo+w3X/Ppc/wDfh/8ACv2Y/smx/wCfOD/v2KP7Jsf+fOD/AL9ii4H4z/Ybr/n0uf8Avw/+FH2G6/59Ln/vw/8AhX7Mf2TY/wDPnB/37FH9k2P/AD5wf9+xRcD8aY4b+1kSeC3u4riFhJHIsLgqwOQRx1BAr9c/hH4mn8Y/DDwxrV0rLc3djG0u8EMWGVJIPclc/jXR/wBk2P8Az52//fsVYjjSFFRFVEXgKowBSAdRRRSAKKKKACiiigAooooAKKKKACiiigAooooAKKKKACiiigDjtUk8v4iW/wD2D2/9CrX+0iue8STeT8QrQ562Dfzqz9sHrTEbH2kUfaRWP9sHrR9sHrQB4R8YJr74tftDeH/hXc6vfaH4Uj0mXWL5dPmME+oSBiEQOOdgwMge9ZvxS8Mv+yn8LPFuueCNd1ky6n9nsra11S6Nzbaa7uqNcLvywOCepxntXoXxZ+DumfFO60nVV1S+8N+J9HLf2frmmMBNEp+9GwPDIecg+tZPh/4BWaaP4jsvGHijWfHZ1+3Frdrqcm2FIwQV8uNflVgQDuxnimI8q8VeE/AfwF1Lwpq+uat8RrvWf9Gv7rXtPmkntbh5Mfu5ctsCkn7oHQV6Z8LNcn1H9rz4xg3VxJY/2NpU0FvJIxjj3c5VCcKTnnFYUf7Kr3lraaLrfxL8Ta74Ps5EeHRblkG4IQUR5B8xUfXtXpPhf4Z2HhX4peKvG1tf3Elx4gsrWyksXVfLgWDhSrdSSOuaAPFP2utU8OxftCfDK28Zaxqml+FJdDvmuv7NuZoi0gl+QkRkZOcVlfDz4sa18K/hj8XPFPhl9U1/wFo8tu/hpvEu9pJWLBZlUkhmX5hgk9cV7/4k+GOneKPix4W8dXV5N9p0CxuLGKw8tWhmExyWYkZBHbFXvin4ItPip8P9U8KXV5Np1rfIiGe3VWaMLIrjAPH8OPxoGeYt8eviotn4a0aTw1oNt448Xym40a1eZ2trOxESMZLk5BZ8sflXHGK0tI/aU1zwnB8QtI+IekWkfirwfpqas39jMTbX1tIB5bLuyUO4gEEnGc10XxE+ENh480/w80Gr3uga/wCHwo03WrEL5sWECsrKflZWCjIP4Vm+F/graeEtD8XT317N478T+ILRoby81ohBcqEIjt8LwkecDj60COQuvj98XvDWj+Bdc1/RfC39j+LNTt7WH7E8jS2scu4hWG/522qfmGAMdOam8B/tGfEXxpaeMdeuNL8M6B4P8PT6hYnVNSndPOuIn2w8Z4TH3jzk9MV5h4Z/Z58Yax4n8K211oV94a0TQ9RS+aXUvEH9oRQKm7EFrCHOFYkfNjjbXu0P7Peg/wDCqvEPgO51O9udP1i/n1FrraqywyySGQbQOCFJ79e9AHL/AAN/as1rx18S/wDhENfbQNRa60+S+s77w+ssaIY8lo5FkJJOAcEVzEH7WfxX/wCEF0PxxJ4X8Oy+HNR1dtFW2jlkW6eZnKRyAliFTdjOQTXo3hT4CTaL8QtD8Y61441TxLqmk6bNpcEdxbQxRCGQEYAQDGAfxNMj/Zv0lPhToXgb+3r42mk6wmsx3nlR+ZI6y+YEYYwFzxkc0DNT4R/F7xtqfxU8S+APH+naPb6vp1pHfQXGiF/JaNiw2MGYncMdR+Ve1/aRXmVn8O7Oz+MWsfEJdQuGvdSsksnsWVfKQKzHcD1z83f0rtftg9aANj7SKPtIrH+2D1o+2D1pAdNpsnmB/arlY3h2bzhPz0xWzSGFFFFABRRRQAUUUUAFFFFABRRRQAUUUUAFFFFABRRRQAUUUUAFFFFADn+831ptOf7zfWm0AFFFFABRRRQAUUUUAFFFFABRRRQAUUUUAFFFFABRRRQAUUUUAFFFFABRRRQAUUUUAFFFFABRRRQAUUUUAFFFFABRRRQAUUUUAFFFFABRRRQAUUUUAFFFFABRRRQAUUUUAFFFFABRRRQAUUUUAFFFFAHmfjy4+z+PrA5xmxf+dVf7T963PH3w91PxVrmm6npesWumvbQyQzRXdo06yhsbSNrrtIwfXOaw/wDhU/in/oZdH/8ABVL/APHqoQf2n70f2n70n/CpvFP/AEM2j/8Agql/+PUn/CpfFP8A0M+kf+CqT/49QKw7+0/ej+0/emf8Kk8U/wDQ0aT/AOCqT/47R/wqPxV/0NOk/wDgrk/+O0BYf/afvR/afvUf/Co/FX/Q1aV/4K5P/jtJ/wAKh8Vf9DXpf/grk/8AjtAWJf7T96P7T96h/wCFQeKv+hs0v/wVyf8Ax2k/4U/4r/6G3TP/AAVv/wDHaAsT/wBp+9H9p+9V/wDhTviv/obtNH/cLf8A+O0f8Kd8Wf8AQ36d/wCCt/8A47QFix/afvR/afvVb/hTfiz/AKHHT/8AwVv/APHaT/hTXiz/AKHLT/8AwVv/APHKAsWv7T96P7T96qf8KZ8Wf9DnYf8Agrf/AOOUn/CmPFn/AEOlj/4K2/8AjlGgFz+0/ej+0/eqf/Cl/Fv/AEOtkP8AuFt/8cpP+FLeLv8AodrL/wAFbf8AxyjQC7/afvR/afvVH/hSvi7/AKHez/8ABY3/AMcpP+FJ+Lv+h4tP/BY3/wAcp6Ad34FuvtC3fOcYrqq5T4e+Db/whY3Uep6umsXU0gYTRweSqrj7u3J79811dSMKKKKQwooooAKKKKACiiigAooooAKKKKACiiigAooooAKKKKACiiigBz/eb602nP8Aeb602gAooooAKKKKACiiigAooooAKKKKACiiigAooooAKKKKACiiigAooooAKKKKACiiigAooooAKKKKACiiigAooooAKKKKACiiigAooooAKKKKACiiigAooooAKKKKACiiigAooooAKKKKACiiigAooooAKKKKACiiigAooooAKKKKACj6nA9TRWZ4n0m417w/f6da6g+lTXURiF5HGJGjB6kAkDpkfjUybjFtK77F04xlNRk7J9e3npqcn4K+M2i+N/GeueHbRts+nt+5kJ4uVHDlf91s/hiu/r5p+H/7PEOh/ES9bTfFmoQX2gyxN5rWkZE25QxU/N0OcGvpavJyutiq1KTxcbNN9u/l22Poc9w2X4bERWXVHKLim7ppp2WuqXxLXy1QUUUV7B82FFFFABRRRQAUUUUAFFFFABRRRQAUUUUAFFFFABRRRQAUUUUAFFFFABRRRQAUUUUAFFFFABRRRQA5/vN9abTn+831ptABRRRQAUUUUAFFFFABRRRQAUUUUAFFFFABRRRQAUUUUAFFFFABRRRQAUUUUAFFFFABRRRQAUUUUAFFFFABRRRQAUUUUAFFFFABRRRQAUUUUAFFFFABRRRQAUUUUAFFFFABRRRQAUUUUAFFFFABRRRQAUUUUAFFFFABRRRQAUUUUAFFFZviTUrrR9Bvr6ysjqNzbxGVbVXCGTHJAJ6HGfyqZSUIuT2RcIOpJQju9DlvB/8AyU7x3/vW/wD6LWu7r5l+H/7QTa58Rr1NO8M3Ut9r00aGJ51CwbVCkn2GOa+mq8jK8VSxVKTpO9pS79W2vwPoc9y/E4CvCOJjytxj1T2ik9m+qfqFFFFeyfNhRRRQAUUUUAFFFFABRRRQAUUUUAFFFFABRRRQAUUUUAFFFFABRRRQAUUUUAFFFFABRRRQAUUUUAOf7zfWm05/vN9abQAUUUUAFFFFABRRRQAUUUUAFFFFABRRRQAUUUUAFFFFABRRRQAUUUUAFFFFABRRRQAUUUUAFFFFABRRRQAUUUUAFFFFABRRRQAUUUUAFFFFABRRRQAUUUUAFFFFABRRRQAUUUUAFFFFABRRRQAUUUUAFFFFABRRRQAUUUoBboM0AJRTmUxrlxsX1bgVTm1bT7fPm6hZx4GTvuEH9aALVKDg5rEuvHHhyyYLP4g0uJmGQGvI/wChrNu/i14JsZfKn8WaTHJjdtNyDx+FAFHwn8HtD8H+NtZ8S2SH7VqH3IyPlgzy+3/eOSa7quN/4XN4C/6G/Sf/AAIFXbf4meELuFZYfE+kvG3RvtSj+ZrGjQp4ePLSjZXb+bOrEYqti5qpXm5NJK77JWR0tFZlv4o0S7RGg1nTpVkGVK3cfP61ehvLa4x5V1by56eXKrfyNbHKS0U8xuOqMPwplABRRRQAUUUUAFFFFABRRRQAUUUUAFFFFABRRRQAUUUUAFFFFABRRRQAUUUUAFFFFABRRRQA5/vN9abTn+831ptABRRRQAUUUUAFFFFABRRRQAUUUUAFFFFABRRRQAUUUUAFFFFABRRRQAUUUUAFFFFABRRRQAUUUUAFFFFABRRRQAUUUUAFFFFABRRRQAUUUUAFFFFABRRRQAUUUUAFFFFABRRRQAUUUUAFFFFABRRRQAUUUvr9KAK2oalaaTZy3d9dQ2VpCN0k07hUQepJrwjxx+298NPCTzQWN3c+JbxOAmmx5iY+0p+WvhT4r/Grxd8XNcuLjxBqkkltHKywafCSlvCASPlUd+OT3rt/2Wfih8PPhtr11L448ODUZpWQ2uqmMTC0xnPyHp25UE8VVgPaJv2xvih46DL4D+F1xNERnzJIpLiRR2I2kL+lULhP2s/HHCxNpEDHiFhDbbef7xXd+tfVHhX9oT4aeKo0Ol+LtKUMPlS4lFs302ybT+Fd1p+tafqyhrG/tbxT0NvMsg9expAfBLfsrftD+ImB1bxTJbhz8yNrksiD32qQO5pn/Dvn4iatGx1DxZp24/KUmMsuV+u7p7V+g9FFwPz9j/4Jn+IdoJ8Z6KjEcqNNkOPx31dsf+CaWqqH+1+NNPPTb5GnuPrnLmvvWii4Hwn/AMO07r/oc7b/AMAT/wDFVmyf8E0dfLtt8a6Ptzxu02TOPf56+/qKLgfn1J/wTY8VWsySWvi7RXcc7xZSRsp/76NRt+wx8XNG3/2Z4rtz5YxH5F5NBu+nzcV+hNFFwPz+t/gf+1D4TYtYa3LeRr0Z9Z84nnP3ZM960ovil+1F4Fw2reE5/EMMfLM1gGXHu0QWvu13WNSzMFUdSxwKwdU+IHhfRVY6h4j0my29RcX0SH8i1FwPkzQf+CgCadeCx8beB77SLgf6yW0Y7U/4A2W/WvePh/8AtDfD74nNHFofiO3a9k+7Y3f7i4P/AABua4X4xftQfBJ9EubDVVtfGr4I/s6C18wP/wADYBR9c1+cWpXUE2rXdzYQNYWzzNJBAHJMKFiVXd3wMDPtTA/Zyivj/wDYR+MHirxleax4Y13Un1Ww0+0We1luPmmj+ZV2b+pXnj0xX2BUgFFFFABRRRQAUUUUAFFFFABRRRQAUUUUAFFFFABRRRQAUUUUAFFFFABRRRQA5/vN9abTn+831ptABRRRQAUUUUAFFFFABRRRQAUUUUAFFFFABRRRQAUUUUAFFFFABRRRQAUUUUAFFFFABRRRQAUUUUAFFFFABRRRQAUUUUAFFFFABRRRQAUUUUAFFFFABRRRQAUUUUAFFFFABRRRQAUUUUAFFFFABRRRQAUvr9D/ACpKX1+h/lQB+LVz/wAfdz/12f8A9CNR1Jc/8fdz/wBdn/8AQjUdWAhjUsCVGeoOOatwapfWv+o1C8t8f88bmRP5GqtFAHT2PxQ8Y6WuLXxTq0Ixt4u2PHpyTXQW37R3xSsyhh8eawmwbV/eIcD8VrziigD1a3/aq+LtvMsn/Ce6nLt/gkWIqfr8lXv+Gv8A4uf9DfP/AN+Y/wD4mvG6KAPZP+Gv/i5/0N8//fmP/wCJqO4/a5+LlxC0f/CZ3cWf444oww+ny14/RQB6fN+098Wp42jf4gauUYYIHlD9Qmay7z47/EbUCDc+NdYlKjAzOB/IVwlFAGtfeLtf1Jg11ruqTkDA3XsmMfTdWXNJJdczySTn/pq5f+ZptFAAFC8AYooooA+tP+Cdf/JQPFP/AGDB/wCjEr70r4L/AOCdf/JQPFP/AGDB/wCjEr70qWAUUUUgCiiigAooooAKKKKACiiigAooooAKKKKACiiigAooooAKKKKACiiigBz/AHm+tNpz/eb602gAooooAKKKKACiiigAooooAKKKKACiiigAooooAKKKKACiiigAooooAKKKKACiiigAooooAKKKKACiiigAooooAKKKKACiiigAooooAKKKKACiiigAooooAKKKKACiiigAooooAKKKKACiiigAooooAKX1+h/lSUvrQB+LVz/x93P/AF2f/wBCNR16f8ctc+HGp+I54fh94duNMtIZWD3stwdk5yc7YsfKM9Du59KtfAv9m/xL8ev7Rl0a4s7KysCqzT3chHzNnCqoBPY9cVYHk1FfRWv/ALBvxT0UM0FtpurICdv2K6O4j6Oq8157rX7OHxP8P7jfeCdUjQZ+eNUkBwCcjax7CgDzeitW88J69p0jR3Wg6rbspwfMsZQPz24rMmje3z50ckIHXzEK4/MUANopn2iI9JUP/AhS+an99fzoAdRTfNT++v50n2iL/non/fQoAfRSRSLOSIj5p/6Z/N/Kr8Gh6pdf6jStQn5x+6s5W/ktAFGiuz0f4M+PPEG3+z/B+sXG4ZGbUp2z/Fiu70P9jP4t61jf4YOmA/8AP9cRr+PylqAPEaK+qLb/AIJ3/EGTT5ZZ9V0SK7C5jt0mkYMfQtsGP1r5j1TTZ9E1a70+8Tbc2czQTorZwykhgD9QeaQH1R/wTr/5KB4p/wCwYP8A0YlfelfJ/wCw7rvw+1aHUofD3h6bQ/FUFsBfPLMZhPFuHzK+B/FjjHHqa+sKTAKKKKQBRRRQAUUUUAFFFFABRRRQAUUUUAFFFFABRRRQAUUUUAFFFFABRRRQA5/vN9abTn+831ptABRRRQAUUUUAFFFFABRRRQAUUUUAFFFFABRRRQAUUUUAFFFFABRRRQAUUUUAFFFFABRRRQAUUUUAFFFFABRRRQAUUUUAFFFFABRRRQAUUUUAFFFFABRRRQAUUUUAFFFFABRRRQAUUUUAFFFFABRRRQAUvr9D/KkpfX6H+VAH4tXP/H3c/wDXZ/8A0I10ngH4m+J/hfqx1Hwxq8+lXLDEgjwySD0ZGBVu/UcZrm7n/j7uf+uz/wDoRqOrA+u/Cf8AwUY8U6fFHF4g8N2GrBODNZu0Mr+5ySufoK9O0P8A4KNeCrxVOqaBq+lseoQLcY/75Ar89qKQH6c2P7cXwg1tAsuqXMCkkbb6xZB+varifHv4Aa2q/aNX8LnzeCLy2jH/AH1uXivy6ooA/UWPxV+znrVy5ivfA08qqCwjEAwPoBVWTS/2b5GLE+Eck5OJ1H/s1fmJRQB+nX9k/s3evhH/AMCF/wDiq0Ybz9nq0VCsngsCIZBYQtjHrnr+NflpRQB+pa/F79nvTEeSHWfBMZHUW8cG4/gq5ptx+1v8GPD6t9m8Q2TADd/oEG7PbjaOtfltRRYD9KNU/wCCgXwtsQ62r6vfyr0Ediyqf+BGuB1//gpLp6K6aL4LuppP4Zry6VU/FQM/rXwrRQB798Qv22/iV48tZ7OG7tvDllMCjx6WhDsp7b2JYH3UivBJJGkdndmd2OWZiSSfUk9TTKKYH1p/wTr/AOSgeKf+wYP/AEYlfelfBf8AwTr/AOSgeKf+wYP/AEYlfelSwCiiikAUUUUAFFFFABRRRQAUUUUAFFFFABRRRQAUUUUAFFFFABRRRQAUUUUAOf7zfWm05/vN9abQAUUUUAFFFFABRRRQAUUUUAFFFFABRRRQAUUUUAFFFFABRRRQAUUUUAFFFFABRRRQAUUUUAFFFFABRRRQAUUUUAFFFFABRRRQAUUUUAFFFFABRRRQAUUUUAFFFFABRRRQAUUUUAFFFFABRRRQAUUUUAFL6/Q/ypKX1+lAH4tXP/H3c/8AXZ//AEI1HXq3xs+AV/8ABq+dNQ8RaJqEsrs62ttcYudpJOTFzgfjXmFnY3OoTCG0tprqU9I4ULn9KsCCipprO5tWZJrWeFlJBEkTLgj6iodw9aACiiigAooooAKKKKACiiigAooyKcitJ9xGk/3FLfyoAbRV9dB1SS0e7XTLxrVPvTfZ32j9Kq20JubiOHzI4d7BfMmbai+7HsKAPq//AIJ1/wDJQPFP/YMH/oxK+9K+Vf2K/gfeeAJtQ8Uya/pGtWOqWggi/sqbzlB3Kxy/4dMV9VVLAKKKKQBRRRQAUUUUAFFFFABRRRQAUUUUAFFFFABRRRQAUUUUAFFFFABRRRQA5/vN9abTn+831ptABRRRQAUUUUAFFFFABRRRQAUUUUAFFFFABRRRQAUUUUAFFFFABRRRQAUUUUAFFFFABRRRQAUUUUAFFFFABRRRQAUUUUAFFFFABRRRQAUUUUAFFFFABRRRQAUUUUAFFFFABRRRQAUUUUAFFFFABRRRQAUvr9D/ACpKX1+h/lQB+MWsahc6trF/eXtxJd3c08jyzzMWdzuPJJ617h+yp+0dpfwF1TU01bQjf2upbA19bBftEG3PHPVOenXgV4Pc/wDH3c/9dn/9CNR1YH6naR+0T8FvipGi3Wr6S7EY8rXIBDgnqP3oAP4VoT/Av4M+O13W3h/w9c7ur6X5aE5B5zGfTn9a/KEqD1GamjurmH/V3VxF/wBc5mX+RpAfpjqn7B/wm1BneHS76ykbvDqEuPyLECuS1L/gnL4Kug32XxDrNiTjG3y5Mf8AfQr4e0z4peM9F2Gw8VatalDlfLuW4OMd66C1/aS+KtmEWL4ga2EU5CNMpH6rQB9TT/8ABNfRvN/c+ONUEeP+WlrEW/QVlN/wTZl3HHjbjPGbUV4JD+1v8WoZFf8A4TG6fb/DIikH6jFXv+GzPi5/0Mq/+A60Ae2f8O2Jf+h2/wDJUVowf8E19O2R+d44vg+Bv8u0jxnvjNeBf8NmfFz/AKGVf/AdajuP2xvi3cQmP/hKWiz/ABRQKrD8aAPpiy/4JveEoN32jxZrV1kjGY4Ux69FrqNN/YA+F1pj7XHql/g5+e9eP8PlIr4svP2qPi1eRhD451KHBzuhKK30zjpWLffHn4kaori78c61cBiCwa4xnHToKAP0b0v9kX4S+H496+FreVEHLXsrzDpjneTWhLN8F/hujZPg/Q2jG7y0+zxyfgo5Jr8rNR8U63rD777WdQumyTmS5fqeves2RmmbMjtIfWRix/WgD9H/AIift4fDrw3p9xa6Glx4nvNjRrBDCY4BxgbmcAFfXbmvzr1nUBq+sX1+LeKzF1O8/wBngGI4tzE7FHoM4H0qlRQB9df8E67y4HjTxVZieT7IbBZTBuOzeJFAbHrgkZ96+7q+C/8AgnX/AMlA8U/9gwf+jEr70pMAooopAFFFFABRRRQAUUUUAFFFFABRRRQAUUUUAFFFFABRRRQAUUUUAFFFFADn+831ptOf7zfWm0AFFFFABRRRQAUUUUAFFFFABRRRQAUUUUAFFFFABRRRQAUUUUAFFFFABRRRQAUUUUAFFFFABRRRQAUUUUAFFFFABRRRQAUUUUAFFFFABRRRQAUUUUAFFFFABRRRQAUUUUAFFFFABRRRQAUU2aZII2kkbaijJNc5eeLGYkWse0f336/lQB0tRyXMUP35UQe5riLjVru6+/cNj0U4FVT83J5NOwrnbSa9YRf8vCt/uc1Wk8VWa52iR+D/AA47VyVHr9D/ACp2Fc/KC4/4+rj/AK6v/wChGo6mvI3hvrqKRGjkWVwyMMEHce1Q0ygooooAKKKKACiiigAooooAKKKKACiiigAooooA+qf+CfupRab488TPKGIbTgPlH/TRK+64/EthJ/y0Zf8AeXFfAf7DCsfGXiNwpKfYQu7HGd68V9l0hHeRapaTfcuY2/GrKsG6EH6GvOqfFcSwHMcjRn/ZOKVguehUVx9t4kvIMBmWZfRh/Wug0vWodT+QAxygZKHv7igZoUUUUgCiiigAooooAKKKKACiiigAooooAKKKKACiiigAooooAc/3m+tNpz/eb602gAooooAKKKKACiiigAooooAKKKKACiiigAooooAKKKKACiiigAooooAKKKKACiiigAooooAKKKKACiiigAooooAKKKKACiiigAooooAKKKKACiiigAooooAKKKKACiiigAooooAKKKKAIby1S9tpIHyFcYyK5O88O3dqSVXzo/7yf4V2VLTA86dWjOHUqfRhikr0KSCKYYkjV/8AeGaozeH7GbnyAh9VJp3FY4uiupk8JwN/q5ZF/wB7mq0nhGQfcuFb2K4ouKx554o+HHhbxom3XNAsNROMB5YRuX3BHevIfE37FfgnVt76Td6hocrc/K4nQH2U4wK+mX8K3q/dMTf8CxULeHb9P+WO7/dOaAPhjxF+xF4psQz6Pq9jqca9Em3RSN9Bgj9a82179nr4h+HG/wBL8MXbx9pLcrKG/BST+lfpW2iX6/8ALpIfoKZ9gvI+fIlX8KBn5QXuhanppIvNMvrQjr9otpI/5is8TxtwJFJ+tfrNeaT9s/4+7FLn/rvCH/mDXP6p8MvDOqc3nhfTpM+lmqf+ggUAfl2CD0OaK/R26/Zv+G16ymbwXZsVGBgyr/J6zP8AhlH4a/8AQtfh5kn+NAH560V+gNx+yL8OZpNy6LcQj+7HK2P1pbb9kf4cW7Etok9wCMYllbA9+MUwPz96U1po1PMij6kV+jNj+zH8NbEoV8HW0sqnIeVpSf8A0LH6V1Ol/CXwtouPsXhTT4ivTdah/wD0LNID8zrDQdU1VlWy0y9vC3A+z2zyfyFd34f/AGcviJ4l2vbeG7iCA9ZrpljA+oJz+lfo3Z6KbHAtNPS1/wCveFY/5AVaGl38v/LtMx+lMD4t8M/sN6xdbH1/xDbWCHkx2MZmcex3bR+tev8AhP8AZJ+HnhpklutPm164HU6jJujP/AB0/Ovdl0G/b/l3YfWpk8M37fwxr/vPSEc9pej2Gh2aWmnWNvY2ycLFbxhQKuVuJ4TuT96WNfpzViPwiv8AHcbv91cUBY5ukzXXx+F7KP72+T/eNXodLtLf/V28a/hn+dFwscVb6fc3TARQu3vjA/Ouk0PQWsJftEz5lwQFXoM1tD5RgDA9BRSKCiiikAUUUUAFFFFABRRRQAUUUUAFFFFABRRRQAUUUUAFFFFADn+831ptOf7zfWm0AFFFFABRRRQAUUUUAFFFFABRRRQAUUUUAFFFFABRRRQAUUUUAFFFFABRRRQAUUUUAFFFFABRRRQAUUUUAFFFFABRRRQAUUUUAFFFFABRRRQAUUUUAFFFFABRRRQAUUUUAFFFFABRRRQAUUUUAFFFFABRRRQAUUUUAFLmkooAXNG4+tJRQAu4+tG4+tJRQAu4+tG4+tJRQAu4+tGaSigBc0lFFABRRRQAUUUUAFFFFABRRRQAUUUUAFFFFABRRRQAUUUUAFFFFABRRRQAUUUUAFFFFABRRRQA5/vN9abRRQAUUUUAFFFFABRRRQAUUUUAFFFFABRRRQAUUUUAFFFFABRRRQAUUUUAFFFFABRRRQAUUUUAFFFFABRRRQAUUUUAFFFFABRRRQAUUUUAFFFFABRRRQAUUUUAFFFFABRRRQAUUUUAFFFFABRRRQAUUUUAFFFFABRRRQAUUUUAFFFFABRRRQAUUUUAFFFFABRRRQAUUUUAFFFFABRRRQAUUUUAFFFFABRRRQAUUUUAFFFFABRRRQAUUUUAFFFFABRRRQAUUUUAf//Z"/>
          <p:cNvSpPr>
            <a:spLocks noChangeAspect="1" noChangeArrowheads="1"/>
          </p:cNvSpPr>
          <p:nvPr/>
        </p:nvSpPr>
        <p:spPr bwMode="auto">
          <a:xfrm>
            <a:off x="754856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45763-87E1-EC45-A5D0-F7398309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6" y="4230448"/>
            <a:ext cx="7810500" cy="2257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" y="894293"/>
            <a:ext cx="1002269" cy="102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08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96675" y="896554"/>
            <a:ext cx="9047325" cy="1006470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47034" y="1005329"/>
            <a:ext cx="6984644" cy="789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Flex - </a:t>
            </a:r>
            <a:r>
              <a:rPr lang="en-SG" dirty="0">
                <a:latin typeface="Berlin Sans FB Demi" pitchFamily="34" charset="0"/>
              </a:rPr>
              <a:t>Enable flex </a:t>
            </a:r>
            <a:r>
              <a:rPr lang="en-SG" dirty="0" err="1">
                <a:latin typeface="Berlin Sans FB Demi" pitchFamily="34" charset="0"/>
              </a:rPr>
              <a:t>behaviors</a:t>
            </a:r>
            <a:endParaRPr dirty="0">
              <a:latin typeface="Berlin Sans FB Demi" pitchFamily="34" charset="0"/>
            </a:endParaRP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7034" y="1982521"/>
            <a:ext cx="7504511" cy="2059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2619" y="2051224"/>
            <a:ext cx="7840808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Apply </a:t>
            </a:r>
            <a:r>
              <a:rPr lang="en-US" altLang="en-US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display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utilities to create a flexbox container and transform 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direct children elements</a:t>
            </a:r>
            <a:r>
              <a:rPr lang="en-US" altLang="en-US" dirty="0"/>
              <a:t> into flex items. Flex containers and items are able to be modified further with additional flex properties.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83" y="3241443"/>
            <a:ext cx="6655652" cy="2650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6" y="922698"/>
            <a:ext cx="950360" cy="1042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34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96675" y="922940"/>
            <a:ext cx="9047325" cy="954591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209964" y="963122"/>
            <a:ext cx="6821714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Flex - </a:t>
            </a:r>
            <a:r>
              <a:rPr lang="en-SG" dirty="0">
                <a:latin typeface="Berlin Sans FB Demi" pitchFamily="34" charset="0"/>
              </a:rPr>
              <a:t>Directions</a:t>
            </a:r>
            <a:endParaRPr dirty="0">
              <a:latin typeface="Berlin Sans FB Demi" pitchFamily="34" charset="0"/>
            </a:endParaRP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7034" y="1982521"/>
            <a:ext cx="7504511" cy="2059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1942" y="2045230"/>
            <a:ext cx="7988183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Set the direction of flex items in a flex container with direction utilities. In most cases you can omit the horizontal class here as the browser default is </a:t>
            </a:r>
            <a:r>
              <a:rPr lang="en-US" altLang="en-US" sz="1500" dirty="0">
                <a:solidFill>
                  <a:srgbClr val="D63384"/>
                </a:solidFill>
                <a:latin typeface="var(--bs-font-monospace)" charset="0"/>
                <a:ea typeface="Times New Roman" panose="02020603050405020304" pitchFamily="18" charset="0"/>
                <a:cs typeface="Courier New" panose="02070309020205020404" pitchFamily="49" charset="0"/>
              </a:rPr>
              <a:t>row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However, you may encounter situations where you needed to explicitly set this value (like responsive layouts).</a:t>
            </a:r>
            <a:endParaRPr lang="en-US" altLang="en-US" sz="1500" dirty="0">
              <a:solidFill>
                <a:srgbClr val="212529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57175" indent="-2571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 </a:t>
            </a:r>
            <a:r>
              <a:rPr lang="en-US" altLang="en-US" sz="15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.flex-row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to set a horizontal direction (the browser default), or </a:t>
            </a:r>
            <a:r>
              <a:rPr lang="en-US" altLang="en-US" sz="1500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.flex-row-reverse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to start the horizontal direction from the opposite side.</a:t>
            </a:r>
            <a:r>
              <a:rPr lang="en-US" altLang="en-US" sz="1500" dirty="0"/>
              <a:t> 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88" y="3414109"/>
            <a:ext cx="4813697" cy="24737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" y="896553"/>
            <a:ext cx="894330" cy="98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35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152400" y="922940"/>
            <a:ext cx="89916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820902" y="1005329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Flex - </a:t>
            </a:r>
            <a:r>
              <a:rPr lang="en-SG" dirty="0">
                <a:latin typeface="Berlin Sans FB Demi" pitchFamily="34" charset="0"/>
              </a:rPr>
              <a:t>Directions</a:t>
            </a:r>
            <a:endParaRPr dirty="0">
              <a:latin typeface="Berlin Sans FB Demi" pitchFamily="34" charset="0"/>
            </a:endParaRP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047034" y="1982521"/>
            <a:ext cx="7504511" cy="2059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3840" y="2285344"/>
            <a:ext cx="2953939" cy="145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b="1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.flex-column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 set a vertical direction, or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.flex-column-reverse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 start the vertical direction from the opposite side.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666" y="2238538"/>
            <a:ext cx="4445794" cy="31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5" y="896552"/>
            <a:ext cx="990046" cy="1085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88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96553"/>
            <a:ext cx="8978745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820902" y="1005329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sz="3000" dirty="0">
                <a:latin typeface="Berlin Sans FB Demi" pitchFamily="34" charset="0"/>
              </a:rPr>
              <a:t>Flex </a:t>
            </a:r>
            <a:r>
              <a:rPr lang="en-SG" sz="3000" dirty="0">
                <a:latin typeface="Berlin Sans FB Demi" pitchFamily="34" charset="0"/>
              </a:rPr>
              <a:t>Alignment – Justify Content</a:t>
            </a:r>
            <a:endParaRPr sz="3000" dirty="0">
              <a:latin typeface="Berlin Sans FB Demi" pitchFamily="34" charset="0"/>
            </a:endParaRP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43840" y="2270729"/>
            <a:ext cx="2911357" cy="283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b="1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justify-content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utilities on flexbox containers to change the alignment of flex items on the main axis (the x-axis to start, y-axis if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b="1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flex-direction: column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). Choose from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start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(browser default),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center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between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around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or</a:t>
            </a:r>
            <a:r>
              <a:rPr lang="en-US" altLang="en-US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dirty="0">
                <a:solidFill>
                  <a:srgbClr val="D63384"/>
                </a:solidFill>
                <a:latin typeface="var(--bs-font-monospace)" charset="0"/>
                <a:ea typeface="Calibri" panose="020F0502020204030204" pitchFamily="34" charset="0"/>
                <a:cs typeface="Courier New" panose="02070309020205020404" pitchFamily="49" charset="0"/>
              </a:rPr>
              <a:t>evenly</a:t>
            </a:r>
            <a:r>
              <a:rPr lang="en-US" altLang="en-US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432" y="2295472"/>
            <a:ext cx="4513867" cy="3169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6552"/>
            <a:ext cx="991005" cy="1087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91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29037"/>
            <a:ext cx="9116291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820902" y="1005329"/>
            <a:ext cx="6210776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sz="3000" dirty="0">
                <a:latin typeface="Berlin Sans FB Demi" pitchFamily="34" charset="0"/>
              </a:rPr>
              <a:t>Flex </a:t>
            </a:r>
            <a:r>
              <a:rPr lang="en-SG" sz="3000" dirty="0">
                <a:latin typeface="Berlin Sans FB Demi" pitchFamily="34" charset="0"/>
              </a:rPr>
              <a:t>Alignment – Align Items</a:t>
            </a:r>
            <a:endParaRPr sz="3000" dirty="0">
              <a:latin typeface="Berlin Sans FB Demi" pitchFamily="34" charset="0"/>
            </a:endParaRP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9998" y="2573730"/>
            <a:ext cx="3569582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</a:t>
            </a:r>
            <a:r>
              <a:rPr lang="en-US" altLang="en-US" sz="15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align-items</a:t>
            </a:r>
            <a:r>
              <a:rPr lang="en-US" altLang="en-US" sz="1500" b="1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utilities on flexbox containers to change the alignment of flex items on the cross axis (the y-axis to start, x-axis if</a:t>
            </a:r>
            <a:r>
              <a:rPr lang="en-US" altLang="en-US" sz="1500" b="1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flex-direction: column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). Choose from</a:t>
            </a:r>
            <a:r>
              <a:rPr lang="en-US" altLang="en-US" sz="15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start</a:t>
            </a:r>
            <a:r>
              <a:rPr lang="en-US" altLang="en-US" sz="1500" b="1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sz="1500" b="1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lang="en-US" altLang="en-US" sz="1500" b="1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sz="1500" b="1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center</a:t>
            </a:r>
            <a:r>
              <a:rPr lang="en-US" altLang="en-US" sz="1500" b="1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r>
              <a:rPr lang="en-US" altLang="en-US" sz="1500" b="1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baseline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or</a:t>
            </a:r>
            <a:r>
              <a:rPr lang="en-US" altLang="en-US" sz="15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b="1" dirty="0">
                <a:solidFill>
                  <a:srgbClr val="D63384"/>
                </a:solidFill>
                <a:latin typeface="var(--bs-font-monospace)"/>
                <a:ea typeface="Calibri" panose="020F0502020204030204" pitchFamily="34" charset="0"/>
                <a:cs typeface="Courier New" panose="02070309020205020404" pitchFamily="49" charset="0"/>
              </a:rPr>
              <a:t>stretch</a:t>
            </a:r>
            <a:r>
              <a:rPr lang="en-US" altLang="en-US" sz="1500" dirty="0">
                <a:solidFill>
                  <a:srgbClr val="212529"/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  <a:r>
              <a:rPr lang="en-US" altLang="en-US" sz="1500" dirty="0">
                <a:solidFill>
                  <a:srgbClr val="21252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(browser default).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50" y="2224742"/>
            <a:ext cx="3372191" cy="3204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9973"/>
            <a:ext cx="1088571" cy="1077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48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roup"/>
          <p:cNvGrpSpPr/>
          <p:nvPr/>
        </p:nvGrpSpPr>
        <p:grpSpPr>
          <a:xfrm>
            <a:off x="3224237" y="2204514"/>
            <a:ext cx="2376265" cy="2411157"/>
            <a:chOff x="0" y="0"/>
            <a:chExt cx="3168351" cy="3214874"/>
          </a:xfrm>
        </p:grpSpPr>
        <p:sp>
          <p:nvSpPr>
            <p:cNvPr id="907" name="Shape"/>
            <p:cNvSpPr/>
            <p:nvPr/>
          </p:nvSpPr>
          <p:spPr>
            <a:xfrm>
              <a:off x="-1" y="0"/>
              <a:ext cx="3168353" cy="321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0" y="1829"/>
                  </a:lnTo>
                  <a:cubicBezTo>
                    <a:pt x="0" y="819"/>
                    <a:pt x="831" y="0"/>
                    <a:pt x="1856" y="0"/>
                  </a:cubicBezTo>
                  <a:lnTo>
                    <a:pt x="19744" y="0"/>
                  </a:lnTo>
                  <a:lnTo>
                    <a:pt x="19744" y="0"/>
                  </a:lnTo>
                  <a:cubicBezTo>
                    <a:pt x="20769" y="0"/>
                    <a:pt x="21600" y="819"/>
                    <a:pt x="21600" y="1829"/>
                  </a:cubicBezTo>
                  <a:lnTo>
                    <a:pt x="21600" y="19771"/>
                  </a:lnTo>
                  <a:lnTo>
                    <a:pt x="21600" y="19771"/>
                  </a:lnTo>
                  <a:cubicBezTo>
                    <a:pt x="21600" y="20781"/>
                    <a:pt x="20769" y="21600"/>
                    <a:pt x="19744" y="21600"/>
                  </a:cubicBezTo>
                  <a:lnTo>
                    <a:pt x="1856" y="21600"/>
                  </a:lnTo>
                  <a:lnTo>
                    <a:pt x="1856" y="21600"/>
                  </a:lnTo>
                  <a:cubicBezTo>
                    <a:pt x="831" y="21600"/>
                    <a:pt x="0" y="20781"/>
                    <a:pt x="0" y="19771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pic>
          <p:nvPicPr>
            <p:cNvPr id="908" name="image20.png" descr="image20.png"/>
            <p:cNvPicPr>
              <a:picLocks noChangeAspect="1"/>
            </p:cNvPicPr>
            <p:nvPr/>
          </p:nvPicPr>
          <p:blipFill>
            <a:blip r:embed="rId2"/>
            <a:srcRect l="4133" r="2643" b="5"/>
            <a:stretch>
              <a:fillRect/>
            </a:stretch>
          </p:blipFill>
          <p:spPr>
            <a:xfrm>
              <a:off x="-1" y="0"/>
              <a:ext cx="3168255" cy="321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" y="0"/>
                  </a:moveTo>
                  <a:cubicBezTo>
                    <a:pt x="831" y="0"/>
                    <a:pt x="0" y="819"/>
                    <a:pt x="0" y="1829"/>
                  </a:cubicBezTo>
                  <a:lnTo>
                    <a:pt x="0" y="19771"/>
                  </a:lnTo>
                  <a:cubicBezTo>
                    <a:pt x="0" y="20781"/>
                    <a:pt x="831" y="21600"/>
                    <a:pt x="1856" y="21600"/>
                  </a:cubicBezTo>
                  <a:lnTo>
                    <a:pt x="19744" y="21600"/>
                  </a:lnTo>
                  <a:cubicBezTo>
                    <a:pt x="20769" y="21600"/>
                    <a:pt x="21600" y="20781"/>
                    <a:pt x="21600" y="19771"/>
                  </a:cubicBezTo>
                  <a:lnTo>
                    <a:pt x="21600" y="1829"/>
                  </a:lnTo>
                  <a:cubicBezTo>
                    <a:pt x="21600" y="819"/>
                    <a:pt x="20769" y="0"/>
                    <a:pt x="19744" y="0"/>
                  </a:cubicBezTo>
                  <a:lnTo>
                    <a:pt x="185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stA="38000" endPos="40000" dir="5400000" sy="-100000" algn="bl" rotWithShape="0"/>
            </a:effectLst>
          </p:spPr>
        </p:pic>
      </p:grpSp>
      <p:sp>
        <p:nvSpPr>
          <p:cNvPr id="910" name="Thank…"/>
          <p:cNvSpPr txBox="1"/>
          <p:nvPr/>
        </p:nvSpPr>
        <p:spPr>
          <a:xfrm>
            <a:off x="4988655" y="1927719"/>
            <a:ext cx="138371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800" b="1">
                <a:solidFill>
                  <a:srgbClr val="FFC000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pPr>
            <a:r>
              <a:rPr sz="3600"/>
              <a:t>Thank</a:t>
            </a:r>
          </a:p>
          <a:p>
            <a:pPr algn="ctr">
              <a:defRPr sz="4800" b="1">
                <a:solidFill>
                  <a:srgbClr val="FFC000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pPr>
            <a:r>
              <a:rPr sz="3600"/>
              <a:t>You</a:t>
            </a:r>
          </a:p>
        </p:txBody>
      </p:sp>
      <p:sp>
        <p:nvSpPr>
          <p:cNvPr id="911" name="Rectangle"/>
          <p:cNvSpPr/>
          <p:nvPr/>
        </p:nvSpPr>
        <p:spPr>
          <a:xfrm>
            <a:off x="4954420" y="1916831"/>
            <a:ext cx="1456169" cy="1134128"/>
          </a:xfrm>
          <a:prstGeom prst="rect">
            <a:avLst/>
          </a:prstGeom>
          <a:solidFill>
            <a:srgbClr val="E3DED1">
              <a:alpha val="27000"/>
            </a:srgbClr>
          </a:solidFill>
          <a:ln w="38100">
            <a:solidFill>
              <a:srgbClr val="AF5D07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298150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ounded Rectangle"/>
          <p:cNvSpPr/>
          <p:nvPr/>
        </p:nvSpPr>
        <p:spPr>
          <a:xfrm>
            <a:off x="0" y="910221"/>
            <a:ext cx="91440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1" name="Core Competencies"/>
          <p:cNvSpPr txBox="1">
            <a:spLocks noGrp="1"/>
          </p:cNvSpPr>
          <p:nvPr>
            <p:ph type="title"/>
          </p:nvPr>
        </p:nvSpPr>
        <p:spPr>
          <a:xfrm>
            <a:off x="1982011" y="990493"/>
            <a:ext cx="6210776" cy="789386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Grid Classes</a:t>
            </a:r>
            <a:endParaRPr dirty="0"/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84586" y="5658189"/>
            <a:ext cx="135256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75" name="To be competitive, a firm must have:…"/>
          <p:cNvSpPr txBox="1"/>
          <p:nvPr/>
        </p:nvSpPr>
        <p:spPr>
          <a:xfrm>
            <a:off x="879904" y="2226697"/>
            <a:ext cx="7656546" cy="362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r>
              <a:rPr lang="en-SG" dirty="0"/>
              <a:t>The Bootstrap 5 grid system has six classes:</a:t>
            </a:r>
          </a:p>
          <a:p>
            <a:endParaRPr lang="en-SG" dirty="0"/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SG" sz="1500" dirty="0"/>
              <a:t>.col- (extra small devices - screen width less than 576px </a:t>
            </a:r>
            <a:r>
              <a:rPr lang="en-SG" sz="1500" dirty="0" err="1"/>
              <a:t>eg.</a:t>
            </a:r>
            <a:r>
              <a:rPr lang="en-SG" sz="1500" dirty="0"/>
              <a:t> portrait phones)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SG" sz="1500" dirty="0"/>
              <a:t>.col-</a:t>
            </a:r>
            <a:r>
              <a:rPr lang="en-SG" sz="1500" dirty="0" err="1">
                <a:solidFill>
                  <a:srgbClr val="C00000"/>
                </a:solidFill>
              </a:rPr>
              <a:t>sm</a:t>
            </a:r>
            <a:r>
              <a:rPr lang="en-SG" sz="1500" dirty="0"/>
              <a:t>- (small devices - screen width equal to or greater than 576px </a:t>
            </a:r>
            <a:r>
              <a:rPr lang="en-SG" sz="1500" dirty="0" err="1"/>
              <a:t>eg.</a:t>
            </a:r>
            <a:r>
              <a:rPr lang="en-SG" sz="1500" dirty="0"/>
              <a:t> landscape phones)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SG" sz="1500" dirty="0"/>
              <a:t>.col-</a:t>
            </a:r>
            <a:r>
              <a:rPr lang="en-SG" sz="1500" dirty="0">
                <a:solidFill>
                  <a:srgbClr val="C00000"/>
                </a:solidFill>
              </a:rPr>
              <a:t>md</a:t>
            </a:r>
            <a:r>
              <a:rPr lang="en-SG" sz="1500" dirty="0"/>
              <a:t>- (medium devices - screen width equal to or greater than 768px </a:t>
            </a:r>
            <a:r>
              <a:rPr lang="en-SG" sz="1500" dirty="0" err="1"/>
              <a:t>eg.</a:t>
            </a:r>
            <a:r>
              <a:rPr lang="en-SG" sz="1500" dirty="0"/>
              <a:t> tablets)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SG" sz="1500" dirty="0"/>
              <a:t>.col-</a:t>
            </a:r>
            <a:r>
              <a:rPr lang="en-SG" sz="1500" dirty="0" err="1">
                <a:solidFill>
                  <a:srgbClr val="C00000"/>
                </a:solidFill>
              </a:rPr>
              <a:t>lg</a:t>
            </a:r>
            <a:r>
              <a:rPr lang="en-SG" sz="1500" dirty="0"/>
              <a:t>- (large devices - screen width equal to or greater than 992px </a:t>
            </a:r>
            <a:r>
              <a:rPr lang="en-SG" sz="1500" dirty="0" err="1"/>
              <a:t>eg.</a:t>
            </a:r>
            <a:r>
              <a:rPr lang="en-SG" sz="1500" dirty="0"/>
              <a:t> desktops)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SG" sz="1500" dirty="0"/>
              <a:t>.col-</a:t>
            </a:r>
            <a:r>
              <a:rPr lang="en-SG" sz="1500" dirty="0">
                <a:solidFill>
                  <a:srgbClr val="C00000"/>
                </a:solidFill>
              </a:rPr>
              <a:t>xl</a:t>
            </a:r>
            <a:r>
              <a:rPr lang="en-SG" sz="1500" dirty="0"/>
              <a:t>- (</a:t>
            </a:r>
            <a:r>
              <a:rPr lang="en-SG" sz="1500" dirty="0" err="1"/>
              <a:t>xlarge</a:t>
            </a:r>
            <a:r>
              <a:rPr lang="en-SG" sz="1500" dirty="0"/>
              <a:t> devices - screen width equal to or greater than 1200px </a:t>
            </a:r>
            <a:r>
              <a:rPr lang="en-SG" sz="1500" dirty="0" err="1"/>
              <a:t>eg.</a:t>
            </a:r>
            <a:r>
              <a:rPr lang="en-SG" sz="1500" dirty="0"/>
              <a:t> large desktops)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r>
              <a:rPr lang="en-GB" sz="1500" dirty="0"/>
              <a:t>.col-</a:t>
            </a:r>
            <a:r>
              <a:rPr lang="en-GB" sz="1500" dirty="0" err="1"/>
              <a:t>xxl</a:t>
            </a:r>
            <a:r>
              <a:rPr lang="en-GB" sz="1500" dirty="0"/>
              <a:t>- (</a:t>
            </a:r>
            <a:r>
              <a:rPr lang="en-GB" sz="1500" dirty="0" err="1"/>
              <a:t>xxlarge</a:t>
            </a:r>
            <a:r>
              <a:rPr lang="en-GB" sz="1500" dirty="0"/>
              <a:t> devices - screen width equal to or greater than 1400px)</a:t>
            </a:r>
          </a:p>
          <a:p>
            <a:pPr marL="175022" lvl="8" indent="230981">
              <a:buFont typeface="Arial" panose="020B0604020202020204" pitchFamily="34" charset="0"/>
              <a:buChar char="•"/>
            </a:pPr>
            <a:endParaRPr lang="en-SG" sz="1500" dirty="0"/>
          </a:p>
          <a:p>
            <a:r>
              <a:rPr lang="en-SG" dirty="0"/>
              <a:t>The classes above can be combined to create more dynamic and flexible layouts.</a:t>
            </a:r>
          </a:p>
          <a:p>
            <a:endParaRPr lang="en-SG" dirty="0"/>
          </a:p>
          <a:p>
            <a:r>
              <a:rPr lang="en-SG" b="1" dirty="0"/>
              <a:t>Tip:</a:t>
            </a:r>
            <a:r>
              <a:rPr lang="en-SG" dirty="0"/>
              <a:t> Each class scales up, so if you wish to set the same widths for </a:t>
            </a:r>
            <a:r>
              <a:rPr lang="en-SG" dirty="0" err="1">
                <a:solidFill>
                  <a:srgbClr val="C00000"/>
                </a:solidFill>
              </a:rPr>
              <a:t>sm</a:t>
            </a:r>
            <a:r>
              <a:rPr lang="en-SG" dirty="0">
                <a:solidFill>
                  <a:srgbClr val="C00000"/>
                </a:solidFill>
              </a:rPr>
              <a:t> </a:t>
            </a:r>
            <a:r>
              <a:rPr lang="en-SG" dirty="0"/>
              <a:t>and </a:t>
            </a:r>
            <a:r>
              <a:rPr lang="en-SG" dirty="0">
                <a:solidFill>
                  <a:srgbClr val="C00000"/>
                </a:solidFill>
              </a:rPr>
              <a:t>md,</a:t>
            </a:r>
            <a:r>
              <a:rPr lang="en-SG" dirty="0"/>
              <a:t> you only need to specify </a:t>
            </a:r>
            <a:r>
              <a:rPr lang="en-SG" dirty="0">
                <a:solidFill>
                  <a:srgbClr val="C00000"/>
                </a:solidFill>
              </a:rPr>
              <a:t>sm</a:t>
            </a:r>
            <a:r>
              <a:rPr lang="en-SG" dirty="0"/>
              <a:t>.</a:t>
            </a:r>
          </a:p>
          <a:p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4" y="928460"/>
            <a:ext cx="949363" cy="1041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0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ounded Rectangle"/>
          <p:cNvSpPr/>
          <p:nvPr/>
        </p:nvSpPr>
        <p:spPr>
          <a:xfrm>
            <a:off x="0" y="857251"/>
            <a:ext cx="9144000" cy="1156276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79" name="Core Competencies"/>
          <p:cNvSpPr txBox="1">
            <a:spLocks noGrp="1"/>
          </p:cNvSpPr>
          <p:nvPr>
            <p:ph type="title"/>
          </p:nvPr>
        </p:nvSpPr>
        <p:spPr>
          <a:xfrm>
            <a:off x="1320800" y="1008452"/>
            <a:ext cx="7758544" cy="78938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sz="3200" dirty="0">
                <a:latin typeface="Berlin Sans FB Demi" pitchFamily="34" charset="0"/>
              </a:rPr>
              <a:t>Basic Structure of a Bootstrap 5 Grid</a:t>
            </a:r>
            <a:endParaRPr sz="3200" dirty="0"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27436" y="5658189"/>
            <a:ext cx="192406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25" y="2336444"/>
            <a:ext cx="6758313" cy="3674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1"/>
            <a:ext cx="1054144" cy="1156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22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57251"/>
            <a:ext cx="91440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172002" y="1073484"/>
            <a:ext cx="7020785" cy="789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GB" dirty="0">
                <a:latin typeface="Berlin Sans FB Demi" pitchFamily="34" charset="0"/>
              </a:rPr>
              <a:t>Responsive Columns</a:t>
            </a:r>
            <a:endParaRPr dirty="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172002" y="2186865"/>
            <a:ext cx="6912770" cy="150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r>
              <a:rPr lang="en-GB" sz="2000" dirty="0"/>
              <a:t>The following example shows how to create four equal-width columns starting at tablets and scaling to extra large desktops. </a:t>
            </a:r>
            <a:r>
              <a:rPr lang="en-GB" sz="2000" b="1" dirty="0"/>
              <a:t>On mobile phones or screens that are less than 576px wide, the columns will automatically stack on top of each other</a:t>
            </a:r>
            <a:endParaRPr lang="en-SG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2" y="4426811"/>
            <a:ext cx="7593125" cy="1396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086"/>
            <a:ext cx="956370" cy="1052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785" y="3699537"/>
            <a:ext cx="5346975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0" y="828880"/>
            <a:ext cx="9144000" cy="1059582"/>
          </a:xfrm>
          <a:prstGeom prst="roundRect">
            <a:avLst>
              <a:gd name="adj" fmla="val 16667"/>
            </a:avLst>
          </a:prstGeom>
          <a:solidFill>
            <a:srgbClr val="D9D9D9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7" name="Core Competencies"/>
          <p:cNvSpPr txBox="1">
            <a:spLocks noGrp="1"/>
          </p:cNvSpPr>
          <p:nvPr>
            <p:ph type="title"/>
          </p:nvPr>
        </p:nvSpPr>
        <p:spPr>
          <a:xfrm>
            <a:off x="1007506" y="923539"/>
            <a:ext cx="7767039" cy="78938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>
                <a:solidFill>
                  <a:srgbClr val="9900CC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r>
              <a:rPr lang="en-SG" sz="3600" b="0" dirty="0"/>
              <a:t>Two Unequal Responsive Columns</a:t>
            </a: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1172005" y="2047680"/>
            <a:ext cx="7047838" cy="91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r>
              <a:rPr lang="en-GB" sz="2100" dirty="0"/>
              <a:t>The following example shows how to get two various-width columns starting at tablets and scaling to large extra desktops:</a:t>
            </a:r>
            <a:endParaRPr lang="en-SG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1" y="3823276"/>
            <a:ext cx="8834858" cy="926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49"/>
            <a:ext cx="950918" cy="1043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767" y="3305168"/>
            <a:ext cx="5156465" cy="2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4" y="2009205"/>
            <a:ext cx="6608594" cy="66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 lnSpcReduction="10000"/>
          </a:bodyPr>
          <a:lstStyle/>
          <a:p>
            <a:r>
              <a:rPr lang="en-GB" sz="1350" dirty="0"/>
              <a:t>Assume we have a simple layout with two columns. We want the columns to split 25%/75% for </a:t>
            </a:r>
            <a:r>
              <a:rPr lang="en-GB" sz="1350" b="1" dirty="0"/>
              <a:t>ALL</a:t>
            </a:r>
            <a:r>
              <a:rPr lang="en-GB" sz="1350" dirty="0"/>
              <a:t> devices.</a:t>
            </a:r>
          </a:p>
          <a:p>
            <a:r>
              <a:rPr lang="en-GB" sz="1350" dirty="0"/>
              <a:t>We will add the following classes to our two columns:</a:t>
            </a:r>
          </a:p>
          <a:p>
            <a:pPr marL="257175" indent="-257175">
              <a:lnSpc>
                <a:spcPct val="80000"/>
              </a:lnSpc>
              <a:spcBef>
                <a:spcPts val="450"/>
              </a:spcBef>
              <a:buSzPct val="100000"/>
              <a:buFont typeface="Arial"/>
              <a:buChar char="•"/>
              <a:defRPr sz="2800"/>
            </a:pPr>
            <a:endParaRPr lang="en-SG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" y="919841"/>
            <a:ext cx="7567332" cy="934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5" y="2751526"/>
            <a:ext cx="6321515" cy="2155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9" y="5040385"/>
            <a:ext cx="7519456" cy="6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ounded Rectangle"/>
          <p:cNvSpPr/>
          <p:nvPr/>
        </p:nvSpPr>
        <p:spPr>
          <a:xfrm>
            <a:off x="523875" y="857251"/>
            <a:ext cx="8101013" cy="1059582"/>
          </a:xfrm>
          <a:prstGeom prst="roundRect">
            <a:avLst>
              <a:gd name="adj" fmla="val 16667"/>
            </a:avLst>
          </a:prstGeom>
          <a:solidFill>
            <a:srgbClr val="92D050">
              <a:alpha val="31000"/>
            </a:srgbClr>
          </a:solidFill>
          <a:ln w="25400">
            <a:solidFill>
              <a:srgbClr val="3A5E8A"/>
            </a:solidFill>
          </a:ln>
        </p:spPr>
        <p:txBody>
          <a:bodyPr lIns="34289" r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031676" y="5658189"/>
            <a:ext cx="188165" cy="206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691" name="It is very important that the core competencies of a firm match the requirements of its business.…"/>
          <p:cNvSpPr txBox="1"/>
          <p:nvPr/>
        </p:nvSpPr>
        <p:spPr>
          <a:xfrm>
            <a:off x="813154" y="2009205"/>
            <a:ext cx="7525652" cy="66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/>
          <a:p>
            <a:r>
              <a:rPr lang="en-GB" sz="1350" dirty="0"/>
              <a:t>For a 33.3%/66.6% split, you would use .col-4 and .col-8 (and for a 50%/50% split, you would use .col-6 and .col-6):</a:t>
            </a:r>
            <a:endParaRPr lang="en-SG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" y="919841"/>
            <a:ext cx="7567332" cy="934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12" y="2747241"/>
            <a:ext cx="2621756" cy="2035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01" y="2673198"/>
            <a:ext cx="2600325" cy="1985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55" y="4796423"/>
            <a:ext cx="7507801" cy="8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2021</Words>
  <Application>Microsoft Office PowerPoint</Application>
  <PresentationFormat>On-screen Show (4:3)</PresentationFormat>
  <Paragraphs>151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Berlin Sans FB Demi</vt:lpstr>
      <vt:lpstr>Calibri</vt:lpstr>
      <vt:lpstr>Calibri Light</vt:lpstr>
      <vt:lpstr>Courier New</vt:lpstr>
      <vt:lpstr>Segoe UI</vt:lpstr>
      <vt:lpstr>Times New Roman</vt:lpstr>
      <vt:lpstr>var(--bs-font-monospace)</vt:lpstr>
      <vt:lpstr>Verdana</vt:lpstr>
      <vt:lpstr>Office Theme</vt:lpstr>
      <vt:lpstr>PowerPoint Presentation</vt:lpstr>
      <vt:lpstr>Lesson 5  Part 2 : Grid and How to Use Them</vt:lpstr>
      <vt:lpstr>The Bootstrap Grid System</vt:lpstr>
      <vt:lpstr>Grid Classes</vt:lpstr>
      <vt:lpstr>Basic Structure of a Bootstrap 5 Grid</vt:lpstr>
      <vt:lpstr>Responsive Columns</vt:lpstr>
      <vt:lpstr>Two Unequal Responsive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One Column Width</vt:lpstr>
      <vt:lpstr>Row Columns</vt:lpstr>
      <vt:lpstr>Row Columns</vt:lpstr>
      <vt:lpstr>Row Columns</vt:lpstr>
      <vt:lpstr>More Unequal Columns</vt:lpstr>
      <vt:lpstr>Equal Height</vt:lpstr>
      <vt:lpstr>Offset Classes</vt:lpstr>
      <vt:lpstr>Nesting Columns</vt:lpstr>
      <vt:lpstr>More Mix and Match</vt:lpstr>
      <vt:lpstr>No Gutters</vt:lpstr>
      <vt:lpstr>Gutters</vt:lpstr>
      <vt:lpstr>Gutters</vt:lpstr>
      <vt:lpstr>Reordering – Order classes</vt:lpstr>
      <vt:lpstr>Flex - Enable flex behaviors</vt:lpstr>
      <vt:lpstr>Flex - Directions</vt:lpstr>
      <vt:lpstr>Flex - Directions</vt:lpstr>
      <vt:lpstr>Flex Alignment – Justify Content</vt:lpstr>
      <vt:lpstr>Flex Alignment – Align Items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Bee Hua NGIAM-LAU (SP)</dc:creator>
  <cp:lastModifiedBy>Bee Hua NGIAM-LAU (SP)</cp:lastModifiedBy>
  <cp:revision>24</cp:revision>
  <dcterms:created xsi:type="dcterms:W3CDTF">2023-05-07T05:10:31Z</dcterms:created>
  <dcterms:modified xsi:type="dcterms:W3CDTF">2023-05-08T15:07:42Z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270be8-66b4-42c8-9957-3a249cc1cdc8_Enabled">
    <vt:lpwstr>true</vt:lpwstr>
  </property>
  <property fmtid="{D5CDD505-2E9C-101B-9397-08002B2CF9AE}" pid="3" name="MSIP_Label_38270be8-66b4-42c8-9957-3a249cc1cdc8_SetDate">
    <vt:lpwstr>2023-05-08T15:07:42Z</vt:lpwstr>
  </property>
  <property fmtid="{D5CDD505-2E9C-101B-9397-08002B2CF9AE}" pid="4" name="MSIP_Label_38270be8-66b4-42c8-9957-3a249cc1cdc8_Method">
    <vt:lpwstr>Privileged</vt:lpwstr>
  </property>
  <property fmtid="{D5CDD505-2E9C-101B-9397-08002B2CF9AE}" pid="5" name="MSIP_Label_38270be8-66b4-42c8-9957-3a249cc1cdc8_Name">
    <vt:lpwstr>Official (Open)</vt:lpwstr>
  </property>
  <property fmtid="{D5CDD505-2E9C-101B-9397-08002B2CF9AE}" pid="6" name="MSIP_Label_38270be8-66b4-42c8-9957-3a249cc1cdc8_SiteId">
    <vt:lpwstr>7604ff02-abd8-45db-8cac-550054323fc9</vt:lpwstr>
  </property>
  <property fmtid="{D5CDD505-2E9C-101B-9397-08002B2CF9AE}" pid="7" name="MSIP_Label_38270be8-66b4-42c8-9957-3a249cc1cdc8_ActionId">
    <vt:lpwstr>f468c9aa-d3c9-44ae-9c6d-3d1c5f46bae7</vt:lpwstr>
  </property>
  <property fmtid="{D5CDD505-2E9C-101B-9397-08002B2CF9AE}" pid="8" name="MSIP_Label_38270be8-66b4-42c8-9957-3a249cc1cdc8_ContentBits">
    <vt:lpwstr>1</vt:lpwstr>
  </property>
</Properties>
</file>